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18"/>
  </p:notesMasterIdLst>
  <p:sldIdLst>
    <p:sldId id="256" r:id="rId2"/>
    <p:sldId id="417" r:id="rId3"/>
    <p:sldId id="298" r:id="rId4"/>
    <p:sldId id="426" r:id="rId5"/>
    <p:sldId id="375" r:id="rId6"/>
    <p:sldId id="387" r:id="rId7"/>
    <p:sldId id="420" r:id="rId8"/>
    <p:sldId id="421" r:id="rId9"/>
    <p:sldId id="422" r:id="rId10"/>
    <p:sldId id="423" r:id="rId11"/>
    <p:sldId id="424" r:id="rId12"/>
    <p:sldId id="334" r:id="rId13"/>
    <p:sldId id="389" r:id="rId14"/>
    <p:sldId id="400" r:id="rId15"/>
    <p:sldId id="427" r:id="rId16"/>
    <p:sldId id="409" r:id="rId17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mc="http://schemas.openxmlformats.org/markup-compatibility/2006" xmlns:mv="urn:schemas-microsoft-com:mac:vml" xmlns:p14="http://schemas.microsoft.com/office/powerpoint/2010/main" xmlns="">
          <a:srgbClr val="FF0000"/>
        </p14:laserClr>
      </p:ext>
      <p:ext uri="{2FDB2607-1784-4EEB-B798-7EB5836EED8A}">
        <p14:showMediaCtrls xmlns:mc="http://schemas.openxmlformats.org/markup-compatibility/2006" xmlns:mv="urn:schemas-microsoft-com:mac:vml" xmlns:p14="http://schemas.microsoft.com/office/powerpoint/2010/main" xmlns="" val="1"/>
      </p:ext>
    </p:extLst>
  </p:showPr>
  <p:clrMru>
    <a:srgbClr val="003F5A"/>
    <a:srgbClr val="E46C0A"/>
    <a:srgbClr val="FFCC00"/>
    <a:srgbClr val="FF8585"/>
    <a:srgbClr val="888888"/>
    <a:srgbClr val="C7C7C7"/>
    <a:srgbClr val="99CCFF"/>
    <a:srgbClr val="006699"/>
    <a:srgbClr val="0000CC"/>
    <a:srgbClr val="0066FF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878" autoAdjust="0"/>
  </p:normalViewPr>
  <p:slideViewPr>
    <p:cSldViewPr>
      <p:cViewPr>
        <p:scale>
          <a:sx n="75" d="100"/>
          <a:sy n="75" d="100"/>
        </p:scale>
        <p:origin x="379" y="102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dirty="0"/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Calibri" pitchFamily="32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458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Calibri" pitchFamily="32" charset="0"/>
              </a:defRPr>
            </a:lvl1pPr>
          </a:lstStyle>
          <a:p>
            <a:pPr>
              <a:defRPr/>
            </a:pPr>
            <a:fld id="{A009BFFA-3416-4186-A712-75FBC74AD72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3362534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AAE75F8-6B43-4932-BF61-37B06EFFADD9}" type="slidenum">
              <a:rPr lang="ru-RU" smtClean="0"/>
              <a:pPr/>
              <a:t>1</a:t>
            </a:fld>
            <a:endParaRPr lang="ru-RU" dirty="0" smtClean="0"/>
          </a:p>
        </p:txBody>
      </p:sp>
      <p:sp>
        <p:nvSpPr>
          <p:cNvPr id="256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56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EB395-2F1E-4CD1-8897-8F76E2B007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FD19C-3CEB-4B9B-B00C-6548B17FA6B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64383-3FAD-450A-A540-AA9B45F24AA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A290D-1CF4-42CC-98B4-9983212BED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187AE-1989-4714-A16D-F3C435E3603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2B50F-A26C-4E63-BCFD-F52C55B8363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F5A4E-ABBE-4249-AEC7-4A8F3A92C85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C9602-BCD3-4192-ACC3-05BD88BCD99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406D5-C155-4210-A002-36BE5FCAF33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5F2F9-2F71-41FB-9F32-A08E81BC093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D2C3B-3DD5-445C-8CF6-8C5E41DCFE7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4763"/>
            <a:ext cx="2132013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54763"/>
            <a:ext cx="28956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4763"/>
            <a:ext cx="2132013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524ADA87-C678-40C9-A386-4CBA5DA808D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cs typeface="Arial Unicode MS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cs typeface="Arial Unicode MS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cs typeface="Arial Unicode MS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cs typeface="Arial Unicode MS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cs typeface="Arial Unicode MS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cs typeface="Arial Unicode MS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cs typeface="Arial Unicode MS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cs typeface="Arial Unicode MS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F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899592" y="1556792"/>
            <a:ext cx="7488237" cy="34800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uk-UA" sz="3200" dirty="0" smtClean="0">
              <a:latin typeface="Verdana" pitchFamily="34" charset="0"/>
              <a:cs typeface="+mn-cs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uk-UA" sz="3200" dirty="0">
              <a:latin typeface="Verdana" pitchFamily="34" charset="0"/>
              <a:cs typeface="+mn-cs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4000" b="1" dirty="0" smtClean="0">
                <a:solidFill>
                  <a:srgbClr val="FFCC00"/>
                </a:solidFill>
                <a:latin typeface="Verdana" pitchFamily="34" charset="0"/>
                <a:cs typeface="+mn-cs"/>
              </a:rPr>
              <a:t>Национальные проекты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4000" b="1" dirty="0" smtClean="0">
                <a:solidFill>
                  <a:srgbClr val="FFCC00"/>
                </a:solidFill>
                <a:latin typeface="Verdana" pitchFamily="34" charset="0"/>
                <a:cs typeface="+mn-cs"/>
              </a:rPr>
              <a:t>Украины</a:t>
            </a:r>
            <a:endParaRPr lang="en-US" sz="4000" b="1" dirty="0" smtClean="0">
              <a:solidFill>
                <a:srgbClr val="FFCC00"/>
              </a:solidFill>
              <a:latin typeface="Verdana" pitchFamily="34" charset="0"/>
              <a:cs typeface="+mn-cs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800" b="1" dirty="0" smtClean="0">
              <a:latin typeface="Verdana" pitchFamily="34" charset="0"/>
              <a:cs typeface="+mn-cs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400" b="1" dirty="0" smtClean="0">
              <a:latin typeface="Verdana" pitchFamily="34" charset="0"/>
              <a:cs typeface="+mn-cs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400" b="1" dirty="0" smtClean="0">
                <a:latin typeface="Verdana" pitchFamily="34" charset="0"/>
                <a:cs typeface="+mn-cs"/>
              </a:rPr>
              <a:t>Инвестиционные возможности</a:t>
            </a:r>
            <a:endParaRPr lang="uk-UA" sz="2400" b="1" dirty="0">
              <a:latin typeface="Verdana" pitchFamily="34" charset="0"/>
              <a:cs typeface="+mn-cs"/>
            </a:endParaRPr>
          </a:p>
        </p:txBody>
      </p:sp>
      <p:pic>
        <p:nvPicPr>
          <p:cNvPr id="4" name="Picture 4" descr="I:\NP\LOGO IU&amp;NP\logo_eng_IU_N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869160"/>
            <a:ext cx="4132263" cy="1584325"/>
          </a:xfrm>
          <a:prstGeom prst="rect">
            <a:avLst/>
          </a:prstGeom>
          <a:noFill/>
        </p:spPr>
      </p:pic>
      <p:pic>
        <p:nvPicPr>
          <p:cNvPr id="2050" name="Picture 2" descr="I:\NP\LOGO IU&amp;NP\GERB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8733" y="400963"/>
            <a:ext cx="583307" cy="795789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54631" y="1332057"/>
            <a:ext cx="81387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b="1" dirty="0" smtClean="0"/>
              <a:t>Государственное агентство по инвестициям и управлению национальными </a:t>
            </a:r>
          </a:p>
          <a:p>
            <a:pPr algn="ctr"/>
            <a:r>
              <a:rPr lang="ru-RU" sz="1600" b="1" dirty="0" smtClean="0"/>
              <a:t>проектами Украины</a:t>
            </a:r>
            <a:endParaRPr lang="en-US" sz="1600" b="1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20" y="0"/>
            <a:ext cx="842968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41313" algn="just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uk-UA" dirty="0" smtClean="0">
              <a:solidFill>
                <a:srgbClr val="003F5A"/>
              </a:solidFill>
              <a:cs typeface="Arial Unicode MS" charset="0"/>
            </a:endParaRPr>
          </a:p>
          <a:p>
            <a:pPr marL="341313" indent="-341313" algn="just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uk-UA" dirty="0" smtClean="0">
              <a:solidFill>
                <a:srgbClr val="003F5A"/>
              </a:solidFill>
              <a:cs typeface="Arial Unicode MS" charset="0"/>
            </a:endParaRPr>
          </a:p>
          <a:p>
            <a:pPr marL="341313" indent="-341313" algn="just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uk-UA" dirty="0" smtClean="0">
              <a:solidFill>
                <a:srgbClr val="003F5A"/>
              </a:solidFill>
              <a:cs typeface="Arial Unicode MS" charset="0"/>
            </a:endParaRPr>
          </a:p>
          <a:p>
            <a:endParaRPr lang="ru-RU" dirty="0"/>
          </a:p>
        </p:txBody>
      </p:sp>
      <p:pic>
        <p:nvPicPr>
          <p:cNvPr id="6" name="Picture 2" descr="G:\NP\LOGO IU&amp;NP\____logo_eng_IU_N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9" y="5517232"/>
            <a:ext cx="2984270" cy="1080269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67544" y="107921"/>
            <a:ext cx="8286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41313" algn="ctr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b="1" i="1" dirty="0" smtClean="0">
                <a:solidFill>
                  <a:srgbClr val="003F5A"/>
                </a:solidFill>
                <a:latin typeface="+mj-lt"/>
                <a:cs typeface="Arial Unicode MS" charset="0"/>
              </a:rPr>
              <a:t>Национальный проект</a:t>
            </a:r>
            <a:r>
              <a:rPr lang="en-US" sz="3200" b="1" i="1" dirty="0" smtClean="0">
                <a:solidFill>
                  <a:srgbClr val="003F5A"/>
                </a:solidFill>
                <a:latin typeface="+mj-lt"/>
                <a:cs typeface="Arial Unicode MS" charset="0"/>
              </a:rPr>
              <a:t> “T</a:t>
            </a:r>
            <a:r>
              <a:rPr lang="ru-RU" sz="3200" b="1" i="1" dirty="0" smtClean="0">
                <a:solidFill>
                  <a:srgbClr val="003F5A"/>
                </a:solidFill>
                <a:latin typeface="+mj-lt"/>
                <a:cs typeface="Arial Unicode MS" charset="0"/>
              </a:rPr>
              <a:t>ехнополис</a:t>
            </a:r>
            <a:r>
              <a:rPr lang="en-US" sz="3200" b="1" i="1" dirty="0" smtClean="0">
                <a:solidFill>
                  <a:srgbClr val="003F5A"/>
                </a:solidFill>
                <a:latin typeface="+mj-lt"/>
                <a:cs typeface="Arial Unicode MS" charset="0"/>
              </a:rPr>
              <a:t>”</a:t>
            </a:r>
            <a:endParaRPr lang="ru-RU" sz="2600" dirty="0"/>
          </a:p>
        </p:txBody>
      </p:sp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1115616" y="980728"/>
            <a:ext cx="3600400" cy="451486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just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400" b="1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Фазы проекта:</a:t>
            </a:r>
            <a:endParaRPr lang="en-US" sz="1400" dirty="0" smtClean="0">
              <a:solidFill>
                <a:srgbClr val="003F5A"/>
              </a:solidFill>
              <a:latin typeface="Arial" pitchFamily="34" charset="0"/>
              <a:cs typeface="Arial" pitchFamily="34" charset="0"/>
            </a:endParaRPr>
          </a:p>
          <a:p>
            <a:pPr marL="341313" indent="-341313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400" b="1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Фаза</a:t>
            </a:r>
            <a:r>
              <a:rPr lang="en-US" sz="1400" b="1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 I </a:t>
            </a:r>
            <a:r>
              <a:rPr lang="en-US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ожидаемые рамки завершения в </a:t>
            </a:r>
            <a:r>
              <a:rPr lang="en-US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 2013 – 2014</a:t>
            </a:r>
            <a:r>
              <a:rPr lang="ru-RU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г.</a:t>
            </a:r>
            <a:r>
              <a:rPr lang="en-US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):</a:t>
            </a:r>
          </a:p>
          <a:p>
            <a:pPr marL="341313" indent="-341313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Бизнес центр </a:t>
            </a:r>
            <a:r>
              <a:rPr lang="en-US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I</a:t>
            </a:r>
          </a:p>
          <a:p>
            <a:pPr marL="341313" indent="-341313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400" b="1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Этап</a:t>
            </a:r>
            <a:r>
              <a:rPr lang="en-US" sz="1400" b="1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 I</a:t>
            </a:r>
            <a:r>
              <a:rPr lang="ru-RU" sz="1400" b="1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41313" indent="-341313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400" b="1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Помещения с детскими садами</a:t>
            </a:r>
            <a:endParaRPr lang="en-US" sz="1400" b="1" dirty="0" smtClean="0">
              <a:solidFill>
                <a:srgbClr val="003F5A"/>
              </a:solidFill>
              <a:latin typeface="Arial" pitchFamily="34" charset="0"/>
              <a:cs typeface="Arial" pitchFamily="34" charset="0"/>
            </a:endParaRPr>
          </a:p>
          <a:p>
            <a:pPr marL="341313" indent="-341313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Инженерные работы</a:t>
            </a:r>
            <a:r>
              <a:rPr lang="en-US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и единицы пожарной безопасности</a:t>
            </a:r>
            <a:endParaRPr lang="en-US" sz="1400" dirty="0" smtClean="0">
              <a:solidFill>
                <a:srgbClr val="003F5A"/>
              </a:solidFill>
              <a:latin typeface="Arial" pitchFamily="34" charset="0"/>
              <a:cs typeface="Arial" pitchFamily="34" charset="0"/>
            </a:endParaRPr>
          </a:p>
          <a:p>
            <a:pPr marL="341313" indent="-341313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Дорожные соединения</a:t>
            </a:r>
            <a:endParaRPr lang="en-US" sz="1400" dirty="0" smtClean="0">
              <a:solidFill>
                <a:srgbClr val="003F5A"/>
              </a:solidFill>
              <a:latin typeface="Arial" pitchFamily="34" charset="0"/>
              <a:cs typeface="Arial" pitchFamily="34" charset="0"/>
            </a:endParaRPr>
          </a:p>
          <a:p>
            <a:pPr marL="341313" indent="-341313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400" b="1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Фаза </a:t>
            </a:r>
            <a:r>
              <a:rPr lang="en-US" sz="1400" b="1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 II</a:t>
            </a:r>
            <a:r>
              <a:rPr lang="en-US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341313" indent="-341313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Научно-исследовательский центр</a:t>
            </a:r>
            <a:endParaRPr lang="en-US" sz="1400" dirty="0" smtClean="0">
              <a:solidFill>
                <a:srgbClr val="003F5A"/>
              </a:solidFill>
              <a:latin typeface="Arial" pitchFamily="34" charset="0"/>
              <a:cs typeface="Arial" pitchFamily="34" charset="0"/>
            </a:endParaRPr>
          </a:p>
          <a:p>
            <a:pPr marL="341313" indent="-341313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Производство высокотехнологических устройств</a:t>
            </a:r>
            <a:endParaRPr lang="en-US" sz="1400" dirty="0" smtClean="0">
              <a:solidFill>
                <a:srgbClr val="003F5A"/>
              </a:solidFill>
              <a:latin typeface="Arial" pitchFamily="34" charset="0"/>
              <a:cs typeface="Arial" pitchFamily="34" charset="0"/>
            </a:endParaRPr>
          </a:p>
          <a:p>
            <a:pPr marL="341313" indent="-341313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Отель</a:t>
            </a:r>
            <a:endParaRPr lang="en-US" sz="1400" dirty="0" smtClean="0">
              <a:solidFill>
                <a:srgbClr val="003F5A"/>
              </a:solidFill>
              <a:latin typeface="Arial" pitchFamily="34" charset="0"/>
              <a:cs typeface="Arial" pitchFamily="34" charset="0"/>
            </a:endParaRPr>
          </a:p>
          <a:p>
            <a:pPr marL="341313" indent="-341313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Дополнения к существующей дорожной сети</a:t>
            </a:r>
            <a:endParaRPr lang="en-US" dirty="0" smtClean="0">
              <a:solidFill>
                <a:srgbClr val="003F5A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6021288"/>
            <a:ext cx="252028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1"/>
          <p:cNvSpPr txBox="1">
            <a:spLocks noChangeArrowheads="1"/>
          </p:cNvSpPr>
          <p:nvPr/>
        </p:nvSpPr>
        <p:spPr bwMode="auto">
          <a:xfrm>
            <a:off x="4932040" y="980728"/>
            <a:ext cx="3927950" cy="451486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just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b="1" dirty="0" smtClean="0">
              <a:solidFill>
                <a:srgbClr val="003F5A"/>
              </a:solidFill>
              <a:latin typeface="Arial" pitchFamily="34" charset="0"/>
              <a:cs typeface="Arial" pitchFamily="34" charset="0"/>
            </a:endParaRPr>
          </a:p>
          <a:p>
            <a:pPr marL="341313" indent="-341313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b="1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Этап III</a:t>
            </a:r>
            <a:r>
              <a:rPr lang="ru-RU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341313" indent="-341313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b="1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Бизнес-центр II</a:t>
            </a:r>
          </a:p>
          <a:p>
            <a:pPr marL="341313" indent="-341313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b="1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Фаза II </a:t>
            </a:r>
          </a:p>
          <a:p>
            <a:pPr marL="341313" indent="-341313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Корпуса с двумя дополнительными детскими садами</a:t>
            </a:r>
          </a:p>
          <a:p>
            <a:pPr marL="341313" indent="-341313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Средняя школа</a:t>
            </a:r>
          </a:p>
          <a:p>
            <a:pPr marL="341313" indent="-341313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Торгово-развлекательный комплекс с пищей и</a:t>
            </a:r>
          </a:p>
          <a:p>
            <a:pPr marL="341313" indent="-341313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барами</a:t>
            </a:r>
          </a:p>
          <a:p>
            <a:pPr marL="341313" indent="-341313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Завершение работ с оставшимися </a:t>
            </a:r>
            <a:r>
              <a:rPr lang="ru-RU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дорожними</a:t>
            </a:r>
            <a:r>
              <a:rPr lang="ru-RU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 сетями</a:t>
            </a:r>
            <a:endParaRPr lang="en-US" dirty="0" smtClean="0">
              <a:solidFill>
                <a:srgbClr val="003F5A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2" descr="C:\Users\Yar_Zen\Desktop\TEX_0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315416"/>
            <a:ext cx="1536700" cy="14938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20" y="0"/>
            <a:ext cx="842968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41313" algn="just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uk-UA" dirty="0" smtClean="0">
              <a:solidFill>
                <a:srgbClr val="003F5A"/>
              </a:solidFill>
              <a:cs typeface="Arial Unicode MS" charset="0"/>
            </a:endParaRPr>
          </a:p>
          <a:p>
            <a:pPr marL="341313" indent="-341313" algn="just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uk-UA" dirty="0" smtClean="0">
              <a:solidFill>
                <a:srgbClr val="003F5A"/>
              </a:solidFill>
              <a:cs typeface="Arial Unicode MS" charset="0"/>
            </a:endParaRPr>
          </a:p>
          <a:p>
            <a:pPr marL="341313" indent="-341313" algn="just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uk-UA" dirty="0" smtClean="0">
              <a:solidFill>
                <a:srgbClr val="003F5A"/>
              </a:solidFill>
              <a:cs typeface="Arial Unicode MS" charset="0"/>
            </a:endParaRPr>
          </a:p>
          <a:p>
            <a:endParaRPr lang="ru-RU" dirty="0"/>
          </a:p>
        </p:txBody>
      </p:sp>
      <p:pic>
        <p:nvPicPr>
          <p:cNvPr id="6" name="Picture 2" descr="G:\NP\LOGO IU&amp;NP\____logo_eng_IU_N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9" y="5517232"/>
            <a:ext cx="2984270" cy="1080269"/>
          </a:xfrm>
          <a:prstGeom prst="rect">
            <a:avLst/>
          </a:prstGeom>
          <a:noFill/>
        </p:spPr>
      </p:pic>
      <p:pic>
        <p:nvPicPr>
          <p:cNvPr id="5" name="Picture 4" descr="mapENG Blan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19872" y="825825"/>
            <a:ext cx="5328592" cy="3569809"/>
          </a:xfrm>
          <a:prstGeom prst="rect">
            <a:avLst/>
          </a:prstGeom>
        </p:spPr>
      </p:pic>
      <p:grpSp>
        <p:nvGrpSpPr>
          <p:cNvPr id="2" name="Group 26"/>
          <p:cNvGrpSpPr/>
          <p:nvPr/>
        </p:nvGrpSpPr>
        <p:grpSpPr>
          <a:xfrm>
            <a:off x="5868144" y="1225780"/>
            <a:ext cx="288032" cy="432048"/>
            <a:chOff x="4499992" y="4221088"/>
            <a:chExt cx="288032" cy="432048"/>
          </a:xfrm>
        </p:grpSpPr>
        <p:sp>
          <p:nvSpPr>
            <p:cNvPr id="20" name="Isosceles Triangle 19"/>
            <p:cNvSpPr/>
            <p:nvPr/>
          </p:nvSpPr>
          <p:spPr bwMode="auto">
            <a:xfrm rot="5400000">
              <a:off x="4554718" y="4238370"/>
              <a:ext cx="250588" cy="216024"/>
            </a:xfrm>
            <a:prstGeom prst="triangle">
              <a:avLst/>
            </a:prstGeom>
            <a:solidFill>
              <a:srgbClr val="FF0000">
                <a:alpha val="75000"/>
              </a:srgbClr>
            </a:solidFill>
            <a:ln w="9525" cap="flat" cmpd="sng" algn="ctr">
              <a:solidFill>
                <a:schemeClr val="tx1">
                  <a:alpha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2" name="Straight Connector 21"/>
            <p:cNvCxnSpPr>
              <a:stCxn id="20" idx="2"/>
            </p:cNvCxnSpPr>
            <p:nvPr/>
          </p:nvCxnSpPr>
          <p:spPr bwMode="auto">
            <a:xfrm rot="5400000">
              <a:off x="4355976" y="4437112"/>
              <a:ext cx="432048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>
                  <a:alpha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25" name="Straight Connector 24"/>
            <p:cNvCxnSpPr/>
            <p:nvPr/>
          </p:nvCxnSpPr>
          <p:spPr bwMode="auto">
            <a:xfrm rot="5400000">
              <a:off x="4572000" y="4581128"/>
              <a:ext cx="0" cy="144016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>
                  <a:alpha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8" name="Text Box 1"/>
          <p:cNvSpPr txBox="1">
            <a:spLocks noChangeArrowheads="1"/>
          </p:cNvSpPr>
          <p:nvPr/>
        </p:nvSpPr>
        <p:spPr bwMode="auto">
          <a:xfrm>
            <a:off x="467544" y="1340768"/>
            <a:ext cx="2736304" cy="21602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b="1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Локализация</a:t>
            </a:r>
            <a:r>
              <a:rPr lang="en-US" b="1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261938" indent="-261938">
              <a:spcBef>
                <a:spcPts val="550"/>
              </a:spcBef>
              <a:buClr>
                <a:srgbClr val="F79646"/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Святошинский</a:t>
            </a:r>
            <a:r>
              <a:rPr lang="ru-RU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 район города Киева</a:t>
            </a:r>
            <a:endParaRPr lang="en-US" dirty="0" smtClean="0">
              <a:solidFill>
                <a:srgbClr val="003F5A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рямоугольник 6"/>
          <p:cNvSpPr/>
          <p:nvPr/>
        </p:nvSpPr>
        <p:spPr>
          <a:xfrm>
            <a:off x="4572000" y="2132856"/>
            <a:ext cx="2543522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341313" indent="-341313" algn="ctr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 b="1" i="1" dirty="0" smtClean="0">
                <a:solidFill>
                  <a:srgbClr val="003F5A"/>
                </a:solidFill>
                <a:latin typeface="+mj-lt"/>
                <a:cs typeface="Arial Unicode MS" charset="0"/>
              </a:rPr>
              <a:t>Украина</a:t>
            </a:r>
            <a:endParaRPr lang="ru-RU" sz="2800" dirty="0">
              <a:solidFill>
                <a:srgbClr val="003F5A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67544" y="107921"/>
            <a:ext cx="8286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41313" algn="ctr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b="1" i="1" dirty="0" smtClean="0">
                <a:solidFill>
                  <a:srgbClr val="003F5A"/>
                </a:solidFill>
                <a:latin typeface="+mj-lt"/>
                <a:cs typeface="Arial Unicode MS" charset="0"/>
              </a:rPr>
              <a:t>Национальный проект</a:t>
            </a:r>
            <a:r>
              <a:rPr lang="en-US" sz="3200" b="1" i="1" dirty="0" smtClean="0">
                <a:solidFill>
                  <a:srgbClr val="003F5A"/>
                </a:solidFill>
                <a:latin typeface="+mj-lt"/>
                <a:cs typeface="Arial Unicode MS" charset="0"/>
              </a:rPr>
              <a:t>“Te</a:t>
            </a:r>
            <a:r>
              <a:rPr lang="ru-RU" sz="3200" b="1" i="1" dirty="0" smtClean="0">
                <a:solidFill>
                  <a:srgbClr val="003F5A"/>
                </a:solidFill>
                <a:latin typeface="+mj-lt"/>
                <a:cs typeface="Arial Unicode MS" charset="0"/>
              </a:rPr>
              <a:t>хнополис</a:t>
            </a:r>
            <a:r>
              <a:rPr lang="en-US" sz="3200" b="1" i="1" dirty="0" smtClean="0">
                <a:solidFill>
                  <a:srgbClr val="003F5A"/>
                </a:solidFill>
                <a:latin typeface="+mj-lt"/>
                <a:cs typeface="Arial Unicode MS" charset="0"/>
              </a:rPr>
              <a:t>”</a:t>
            </a:r>
            <a:endParaRPr lang="ru-RU" sz="2600" dirty="0"/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6021288"/>
            <a:ext cx="252028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5"/>
          <p:cNvSpPr/>
          <p:nvPr/>
        </p:nvSpPr>
        <p:spPr>
          <a:xfrm>
            <a:off x="306863" y="3779748"/>
            <a:ext cx="3801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003F5A"/>
                </a:solidFill>
                <a:latin typeface="Myriad Pro" pitchFamily="34" charset="0"/>
                <a:ea typeface="+mj-ea"/>
                <a:cs typeface="+mj-cs"/>
              </a:rPr>
              <a:t>Состояние реализации проекта</a:t>
            </a:r>
            <a:endParaRPr lang="ru-RU" b="1" dirty="0">
              <a:solidFill>
                <a:srgbClr val="003F5A"/>
              </a:solidFill>
              <a:latin typeface="Myriad Pro" pitchFamily="34" charset="0"/>
              <a:ea typeface="+mj-ea"/>
              <a:cs typeface="+mj-cs"/>
            </a:endParaRPr>
          </a:p>
        </p:txBody>
      </p:sp>
      <p:graphicFrame>
        <p:nvGraphicFramePr>
          <p:cNvPr id="16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42694054"/>
              </p:ext>
            </p:extLst>
          </p:nvPr>
        </p:nvGraphicFramePr>
        <p:xfrm>
          <a:off x="568018" y="4293096"/>
          <a:ext cx="5444142" cy="1135047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864096"/>
                <a:gridCol w="864096"/>
                <a:gridCol w="864096"/>
                <a:gridCol w="864096"/>
                <a:gridCol w="864096"/>
                <a:gridCol w="1123662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1200" b="1" noProof="0" dirty="0" smtClean="0">
                          <a:latin typeface="+mn-lt"/>
                        </a:rPr>
                        <a:t>Концепция</a:t>
                      </a:r>
                      <a:endParaRPr lang="uk-UA" sz="1200" b="1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noProof="0" dirty="0" smtClean="0">
                          <a:latin typeface="+mn-lt"/>
                        </a:rPr>
                        <a:t>ТЭО</a:t>
                      </a:r>
                      <a:endParaRPr lang="uk-UA" sz="1200" b="1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noProof="0" dirty="0" smtClean="0">
                          <a:latin typeface="+mn-lt"/>
                        </a:rPr>
                        <a:t>Утверждение</a:t>
                      </a:r>
                      <a:endParaRPr lang="uk-UA" sz="1200" b="1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noProof="0" dirty="0" smtClean="0">
                          <a:latin typeface="+mn-lt"/>
                        </a:rPr>
                        <a:t>Поиск</a:t>
                      </a:r>
                    </a:p>
                    <a:p>
                      <a:pPr algn="ctr"/>
                      <a:r>
                        <a:rPr lang="ru-RU" sz="1200" b="1" noProof="0" dirty="0" smtClean="0">
                          <a:latin typeface="+mn-lt"/>
                        </a:rPr>
                        <a:t>инвесторов</a:t>
                      </a:r>
                      <a:endParaRPr lang="uk-UA" sz="1200" b="1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noProof="0" dirty="0" smtClean="0">
                          <a:latin typeface="+mn-lt"/>
                        </a:rPr>
                        <a:t>Исполнение</a:t>
                      </a:r>
                      <a:endParaRPr lang="uk-UA" sz="1200" b="1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noProof="0" dirty="0" smtClean="0">
                          <a:latin typeface="+mn-lt"/>
                        </a:rPr>
                        <a:t>Реализация</a:t>
                      </a:r>
                      <a:endParaRPr lang="uk-UA" sz="1200" b="1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</a:tr>
              <a:tr h="486975">
                <a:tc>
                  <a:txBody>
                    <a:bodyPr/>
                    <a:lstStyle/>
                    <a:p>
                      <a:endParaRPr lang="uk-UA" sz="1400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endParaRPr lang="uk-UA" sz="1400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endParaRPr lang="uk-UA" sz="1400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endParaRPr lang="uk-UA" sz="1400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endParaRPr lang="uk-UA" sz="1400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endParaRPr lang="uk-UA" sz="1400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</a:tr>
            </a:tbl>
          </a:graphicData>
        </a:graphic>
      </p:graphicFrame>
      <p:sp>
        <p:nvSpPr>
          <p:cNvPr id="17" name="Нашивка 52"/>
          <p:cNvSpPr/>
          <p:nvPr/>
        </p:nvSpPr>
        <p:spPr>
          <a:xfrm>
            <a:off x="712034" y="5085184"/>
            <a:ext cx="575892" cy="244240"/>
          </a:xfrm>
          <a:prstGeom prst="chevron">
            <a:avLst/>
          </a:prstGeom>
          <a:solidFill>
            <a:srgbClr val="3366FF"/>
          </a:solidFill>
          <a:ln w="19050">
            <a:solidFill>
              <a:schemeClr val="tx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Нашивка 50"/>
          <p:cNvSpPr/>
          <p:nvPr/>
        </p:nvSpPr>
        <p:spPr>
          <a:xfrm>
            <a:off x="1576130" y="5085184"/>
            <a:ext cx="575892" cy="244240"/>
          </a:xfrm>
          <a:prstGeom prst="chevron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Нашивка 47"/>
          <p:cNvSpPr/>
          <p:nvPr/>
        </p:nvSpPr>
        <p:spPr>
          <a:xfrm>
            <a:off x="3304322" y="5085184"/>
            <a:ext cx="575892" cy="244240"/>
          </a:xfrm>
          <a:prstGeom prst="chevron">
            <a:avLst/>
          </a:prstGeom>
          <a:solidFill>
            <a:srgbClr val="FFE86D"/>
          </a:solidFill>
          <a:ln w="19050">
            <a:solidFill>
              <a:schemeClr val="tx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4" name="Нашивка 48"/>
          <p:cNvSpPr/>
          <p:nvPr/>
        </p:nvSpPr>
        <p:spPr>
          <a:xfrm>
            <a:off x="5104522" y="5085184"/>
            <a:ext cx="575892" cy="244240"/>
          </a:xfrm>
          <a:prstGeom prst="chevron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6" name="Нашивка 52"/>
          <p:cNvSpPr/>
          <p:nvPr/>
        </p:nvSpPr>
        <p:spPr>
          <a:xfrm>
            <a:off x="1504122" y="5589240"/>
            <a:ext cx="534040" cy="226490"/>
          </a:xfrm>
          <a:prstGeom prst="chevron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7" name="Нашивка 48"/>
          <p:cNvSpPr/>
          <p:nvPr/>
        </p:nvSpPr>
        <p:spPr>
          <a:xfrm>
            <a:off x="3491880" y="5589240"/>
            <a:ext cx="534040" cy="226490"/>
          </a:xfrm>
          <a:prstGeom prst="chevron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9" name="Прямоугольник 5"/>
          <p:cNvSpPr/>
          <p:nvPr/>
        </p:nvSpPr>
        <p:spPr>
          <a:xfrm>
            <a:off x="3946145" y="5589240"/>
            <a:ext cx="195277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ea typeface="+mj-ea"/>
                <a:cs typeface="+mj-cs"/>
              </a:rPr>
              <a:t>Запланированные этапы</a:t>
            </a:r>
            <a:endParaRPr lang="ru-RU" sz="1100" b="1" dirty="0">
              <a:solidFill>
                <a:schemeClr val="tx1"/>
              </a:solidFill>
              <a:ea typeface="+mj-ea"/>
              <a:cs typeface="+mj-cs"/>
            </a:endParaRPr>
          </a:p>
        </p:txBody>
      </p:sp>
      <p:sp>
        <p:nvSpPr>
          <p:cNvPr id="31" name="Прямоугольник 5"/>
          <p:cNvSpPr/>
          <p:nvPr/>
        </p:nvSpPr>
        <p:spPr>
          <a:xfrm>
            <a:off x="1961560" y="5589240"/>
            <a:ext cx="163698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ea typeface="+mj-ea"/>
                <a:cs typeface="+mj-cs"/>
              </a:rPr>
              <a:t>Завершенные этапы</a:t>
            </a:r>
            <a:endParaRPr lang="ru-RU" sz="1100" b="1" dirty="0">
              <a:solidFill>
                <a:schemeClr val="tx1"/>
              </a:solidFill>
              <a:ea typeface="+mj-ea"/>
              <a:cs typeface="+mj-cs"/>
            </a:endParaRPr>
          </a:p>
        </p:txBody>
      </p:sp>
      <p:sp>
        <p:nvSpPr>
          <p:cNvPr id="32" name="Нашивка 48"/>
          <p:cNvSpPr/>
          <p:nvPr/>
        </p:nvSpPr>
        <p:spPr>
          <a:xfrm>
            <a:off x="4211960" y="5085184"/>
            <a:ext cx="575892" cy="244240"/>
          </a:xfrm>
          <a:prstGeom prst="chevron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3" name="Нашивка 48"/>
          <p:cNvSpPr/>
          <p:nvPr/>
        </p:nvSpPr>
        <p:spPr>
          <a:xfrm>
            <a:off x="2411760" y="5085184"/>
            <a:ext cx="575892" cy="244240"/>
          </a:xfrm>
          <a:prstGeom prst="chevron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pic>
        <p:nvPicPr>
          <p:cNvPr id="35" name="Picture 2" descr="C:\Users\Yar_Zen\Desktop\TEX_0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08520" y="-243408"/>
            <a:ext cx="1536700" cy="14938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 bwMode="auto">
          <a:xfrm>
            <a:off x="1115616" y="3284984"/>
            <a:ext cx="7848872" cy="2232248"/>
          </a:xfrm>
          <a:prstGeom prst="roundRect">
            <a:avLst/>
          </a:prstGeom>
          <a:solidFill>
            <a:srgbClr val="003F5A">
              <a:alpha val="15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10563" y="116632"/>
            <a:ext cx="61400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003F5A"/>
                </a:solidFill>
                <a:latin typeface="+mj-lt"/>
              </a:rPr>
              <a:t>НП</a:t>
            </a:r>
            <a:r>
              <a:rPr lang="en-US" sz="3200" b="1" i="1" dirty="0" smtClean="0">
                <a:solidFill>
                  <a:srgbClr val="003F5A"/>
                </a:solidFill>
                <a:latin typeface="+mj-lt"/>
              </a:rPr>
              <a:t>“O</a:t>
            </a:r>
            <a:r>
              <a:rPr lang="ru-RU" sz="3200" b="1" i="1" dirty="0" smtClean="0">
                <a:solidFill>
                  <a:srgbClr val="003F5A"/>
                </a:solidFill>
                <a:latin typeface="+mj-lt"/>
              </a:rPr>
              <a:t>лимпийская</a:t>
            </a:r>
            <a:r>
              <a:rPr lang="ru-RU" sz="3200" b="1" i="1" dirty="0" smtClean="0">
                <a:solidFill>
                  <a:srgbClr val="003F5A"/>
                </a:solidFill>
                <a:latin typeface="+mj-lt"/>
              </a:rPr>
              <a:t> надежда</a:t>
            </a:r>
            <a:r>
              <a:rPr lang="en-US" sz="3200" b="1" i="1" dirty="0" smtClean="0">
                <a:solidFill>
                  <a:srgbClr val="003F5A"/>
                </a:solidFill>
                <a:latin typeface="+mj-lt"/>
              </a:rPr>
              <a:t> 2022”</a:t>
            </a:r>
            <a:endParaRPr lang="ru-RU" sz="3200" b="1" i="1" dirty="0">
              <a:solidFill>
                <a:srgbClr val="003F5A"/>
              </a:solidFill>
              <a:latin typeface="+mj-lt"/>
            </a:endParaRPr>
          </a:p>
        </p:txBody>
      </p:sp>
      <p:sp>
        <p:nvSpPr>
          <p:cNvPr id="11" name="Содержимое 4"/>
          <p:cNvSpPr>
            <a:spLocks/>
          </p:cNvSpPr>
          <p:nvPr/>
        </p:nvSpPr>
        <p:spPr bwMode="auto">
          <a:xfrm>
            <a:off x="251520" y="908720"/>
            <a:ext cx="8229600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lang="ru-RU" sz="2100" dirty="0">
              <a:solidFill>
                <a:schemeClr val="tx1"/>
              </a:solidFill>
            </a:endParaRPr>
          </a:p>
        </p:txBody>
      </p:sp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1259632" y="908720"/>
            <a:ext cx="7365504" cy="4824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just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>
              <a:solidFill>
                <a:srgbClr val="003F5A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G:\NP\LOGO IU&amp;NP\____logo_eng_IU_N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9" y="5517232"/>
            <a:ext cx="2984270" cy="1080269"/>
          </a:xfrm>
          <a:prstGeom prst="rect">
            <a:avLst/>
          </a:prstGeom>
          <a:noFill/>
        </p:spPr>
      </p:pic>
      <p:pic>
        <p:nvPicPr>
          <p:cNvPr id="6146" name="Picture 2" descr="C:\Users\Yar_Zen\Desktop\OH_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16632"/>
            <a:ext cx="1079500" cy="107950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1475656" y="1196753"/>
            <a:ext cx="662473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tx1"/>
                </a:solidFill>
              </a:rPr>
              <a:t>Боржава</a:t>
            </a:r>
            <a:r>
              <a:rPr lang="ru-RU" sz="1600" dirty="0" smtClean="0">
                <a:solidFill>
                  <a:schemeClr val="tx1"/>
                </a:solidFill>
              </a:rPr>
              <a:t> имеет уникальное сочетание преимуществ: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Курорт четырех сезонов ориентируется на рынок&gt; 50M потребителей в Центральной и Восточной Европе.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Потенциальное олимпийское </a:t>
            </a:r>
            <a:r>
              <a:rPr lang="ru-RU" sz="1600" dirty="0" smtClean="0">
                <a:solidFill>
                  <a:schemeClr val="tx1"/>
                </a:solidFill>
              </a:rPr>
              <a:t>местопроведение</a:t>
            </a:r>
            <a:r>
              <a:rPr lang="ru-RU" sz="1600" dirty="0" smtClean="0">
                <a:solidFill>
                  <a:schemeClr val="tx1"/>
                </a:solidFill>
              </a:rPr>
              <a:t> для горнолыжного спорта и один из ключевых кластеров.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Холдинговая компания </a:t>
            </a:r>
            <a:r>
              <a:rPr lang="ru-RU" sz="1600" dirty="0" smtClean="0">
                <a:solidFill>
                  <a:schemeClr val="tx1"/>
                </a:solidFill>
              </a:rPr>
              <a:t>Боржавы</a:t>
            </a:r>
            <a:r>
              <a:rPr lang="ru-RU" sz="1600" dirty="0" smtClean="0">
                <a:solidFill>
                  <a:schemeClr val="tx1"/>
                </a:solidFill>
              </a:rPr>
              <a:t> проводит контроль.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91 га земель для развития в частной собственности и долгосрочной аренде.</a:t>
            </a:r>
          </a:p>
          <a:p>
            <a:endParaRPr lang="ru-RU" sz="1600" dirty="0" smtClean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Бизнес-план с этапами постановки развития.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Боржава</a:t>
            </a:r>
            <a:r>
              <a:rPr lang="ru-RU" sz="1600" dirty="0" smtClean="0">
                <a:solidFill>
                  <a:schemeClr val="tx1"/>
                </a:solidFill>
              </a:rPr>
              <a:t> является </a:t>
            </a:r>
            <a:r>
              <a:rPr lang="ru-RU" sz="1600" dirty="0" smtClean="0">
                <a:solidFill>
                  <a:schemeClr val="tx1"/>
                </a:solidFill>
              </a:rPr>
              <a:t>проектом,который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расщитан</a:t>
            </a:r>
            <a:r>
              <a:rPr lang="ru-RU" sz="1600" dirty="0" smtClean="0">
                <a:solidFill>
                  <a:schemeClr val="tx1"/>
                </a:solidFill>
              </a:rPr>
              <a:t> на масштабные первоначальные инвестиции и разных видов доход: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Первоначальные инвестиции - € 100M-120M €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IRR - 30%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Ожидаемый срок окупаемости проекта составляет менее 10 лет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Конечная стоимость € 0.6Bn в год 10 ставка капитализации на 9%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20" y="0"/>
            <a:ext cx="842968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41313" algn="just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uk-UA" dirty="0" smtClean="0">
              <a:solidFill>
                <a:srgbClr val="003F5A"/>
              </a:solidFill>
              <a:cs typeface="Arial Unicode MS" charset="0"/>
            </a:endParaRPr>
          </a:p>
          <a:p>
            <a:pPr marL="341313" indent="-341313" algn="just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uk-UA" dirty="0" smtClean="0">
              <a:solidFill>
                <a:srgbClr val="003F5A"/>
              </a:solidFill>
              <a:cs typeface="Arial Unicode MS" charset="0"/>
            </a:endParaRPr>
          </a:p>
          <a:p>
            <a:pPr marL="341313" indent="-341313" algn="just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uk-UA" dirty="0" smtClean="0">
              <a:solidFill>
                <a:srgbClr val="003F5A"/>
              </a:solidFill>
              <a:cs typeface="Arial Unicode MS" charset="0"/>
            </a:endParaRPr>
          </a:p>
          <a:p>
            <a:endParaRPr lang="ru-RU" dirty="0"/>
          </a:p>
        </p:txBody>
      </p:sp>
      <p:pic>
        <p:nvPicPr>
          <p:cNvPr id="6" name="Picture 2" descr="G:\NP\LOGO IU&amp;NP\____logo_eng_IU_N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9" y="5517232"/>
            <a:ext cx="2984270" cy="1080269"/>
          </a:xfrm>
          <a:prstGeom prst="rect">
            <a:avLst/>
          </a:prstGeom>
          <a:noFill/>
        </p:spPr>
      </p:pic>
      <p:pic>
        <p:nvPicPr>
          <p:cNvPr id="5" name="Picture 4" descr="mapENG Blan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6851" y="1124744"/>
            <a:ext cx="5159285" cy="3456384"/>
          </a:xfrm>
          <a:prstGeom prst="rect">
            <a:avLst/>
          </a:prstGeom>
        </p:spPr>
      </p:pic>
      <p:grpSp>
        <p:nvGrpSpPr>
          <p:cNvPr id="2" name="Group 96"/>
          <p:cNvGrpSpPr/>
          <p:nvPr/>
        </p:nvGrpSpPr>
        <p:grpSpPr>
          <a:xfrm>
            <a:off x="1247284" y="1764190"/>
            <a:ext cx="265876" cy="398814"/>
            <a:chOff x="4499992" y="4221088"/>
            <a:chExt cx="288032" cy="432048"/>
          </a:xfrm>
        </p:grpSpPr>
        <p:sp>
          <p:nvSpPr>
            <p:cNvPr id="98" name="Isosceles Triangle 97"/>
            <p:cNvSpPr/>
            <p:nvPr/>
          </p:nvSpPr>
          <p:spPr bwMode="auto">
            <a:xfrm rot="5400000">
              <a:off x="4554718" y="4238370"/>
              <a:ext cx="250588" cy="216024"/>
            </a:xfrm>
            <a:prstGeom prst="triangle">
              <a:avLst/>
            </a:prstGeom>
            <a:solidFill>
              <a:srgbClr val="FF0000">
                <a:alpha val="75000"/>
              </a:srgbClr>
            </a:solidFill>
            <a:ln w="9525" cap="flat" cmpd="sng" algn="ctr">
              <a:solidFill>
                <a:schemeClr val="tx1">
                  <a:alpha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9" name="Straight Connector 98"/>
            <p:cNvCxnSpPr>
              <a:stCxn id="98" idx="2"/>
            </p:cNvCxnSpPr>
            <p:nvPr/>
          </p:nvCxnSpPr>
          <p:spPr bwMode="auto">
            <a:xfrm rot="5400000">
              <a:off x="4355976" y="4437112"/>
              <a:ext cx="432048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>
                  <a:alpha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100" name="Straight Connector 99"/>
            <p:cNvCxnSpPr/>
            <p:nvPr/>
          </p:nvCxnSpPr>
          <p:spPr bwMode="auto">
            <a:xfrm rot="5400000">
              <a:off x="4572000" y="4581128"/>
              <a:ext cx="0" cy="144016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>
                  <a:alpha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" name="Group 100"/>
          <p:cNvGrpSpPr/>
          <p:nvPr/>
        </p:nvGrpSpPr>
        <p:grpSpPr>
          <a:xfrm>
            <a:off x="1115616" y="1700808"/>
            <a:ext cx="288032" cy="432048"/>
            <a:chOff x="4499992" y="4221088"/>
            <a:chExt cx="288032" cy="432048"/>
          </a:xfrm>
        </p:grpSpPr>
        <p:sp>
          <p:nvSpPr>
            <p:cNvPr id="102" name="Isosceles Triangle 101"/>
            <p:cNvSpPr/>
            <p:nvPr/>
          </p:nvSpPr>
          <p:spPr bwMode="auto">
            <a:xfrm rot="5400000">
              <a:off x="4554718" y="4238370"/>
              <a:ext cx="250588" cy="216024"/>
            </a:xfrm>
            <a:prstGeom prst="triangle">
              <a:avLst/>
            </a:prstGeom>
            <a:solidFill>
              <a:srgbClr val="FF0000">
                <a:alpha val="75000"/>
              </a:srgbClr>
            </a:solidFill>
            <a:ln w="9525" cap="flat" cmpd="sng" algn="ctr">
              <a:solidFill>
                <a:schemeClr val="tx1">
                  <a:alpha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3" name="Straight Connector 102"/>
            <p:cNvCxnSpPr>
              <a:stCxn id="102" idx="2"/>
            </p:cNvCxnSpPr>
            <p:nvPr/>
          </p:nvCxnSpPr>
          <p:spPr bwMode="auto">
            <a:xfrm rot="5400000">
              <a:off x="4355976" y="4437112"/>
              <a:ext cx="432048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>
                  <a:alpha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104" name="Straight Connector 103"/>
            <p:cNvCxnSpPr/>
            <p:nvPr/>
          </p:nvCxnSpPr>
          <p:spPr bwMode="auto">
            <a:xfrm rot="5400000">
              <a:off x="4572000" y="4581128"/>
              <a:ext cx="0" cy="144016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>
                  <a:alpha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" name="Group 104"/>
          <p:cNvGrpSpPr/>
          <p:nvPr/>
        </p:nvGrpSpPr>
        <p:grpSpPr>
          <a:xfrm>
            <a:off x="971600" y="1844824"/>
            <a:ext cx="288032" cy="432048"/>
            <a:chOff x="4499992" y="4221088"/>
            <a:chExt cx="288032" cy="432048"/>
          </a:xfrm>
        </p:grpSpPr>
        <p:sp>
          <p:nvSpPr>
            <p:cNvPr id="106" name="Isosceles Triangle 105"/>
            <p:cNvSpPr/>
            <p:nvPr/>
          </p:nvSpPr>
          <p:spPr bwMode="auto">
            <a:xfrm rot="5400000">
              <a:off x="4554718" y="4238370"/>
              <a:ext cx="250588" cy="216024"/>
            </a:xfrm>
            <a:prstGeom prst="triangle">
              <a:avLst/>
            </a:prstGeom>
            <a:solidFill>
              <a:srgbClr val="FF0000">
                <a:alpha val="75000"/>
              </a:srgbClr>
            </a:solidFill>
            <a:ln w="9525" cap="flat" cmpd="sng" algn="ctr">
              <a:solidFill>
                <a:schemeClr val="tx1">
                  <a:alpha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7" name="Straight Connector 106"/>
            <p:cNvCxnSpPr>
              <a:stCxn id="106" idx="2"/>
            </p:cNvCxnSpPr>
            <p:nvPr/>
          </p:nvCxnSpPr>
          <p:spPr bwMode="auto">
            <a:xfrm rot="5400000">
              <a:off x="4355976" y="4437112"/>
              <a:ext cx="432048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>
                  <a:alpha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108" name="Straight Connector 107"/>
            <p:cNvCxnSpPr/>
            <p:nvPr/>
          </p:nvCxnSpPr>
          <p:spPr bwMode="auto">
            <a:xfrm rot="5400000">
              <a:off x="4572000" y="4581128"/>
              <a:ext cx="0" cy="144016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>
                  <a:alpha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37" name="Прямоугольник 6"/>
          <p:cNvSpPr/>
          <p:nvPr/>
        </p:nvSpPr>
        <p:spPr>
          <a:xfrm>
            <a:off x="1603056" y="2420888"/>
            <a:ext cx="2392880" cy="4924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341313" indent="-341313" algn="ctr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600" b="1" i="1" dirty="0" smtClean="0">
                <a:solidFill>
                  <a:srgbClr val="003F5A"/>
                </a:solidFill>
                <a:latin typeface="+mj-lt"/>
                <a:cs typeface="Arial Unicode MS" charset="0"/>
              </a:rPr>
              <a:t>Украина</a:t>
            </a:r>
            <a:endParaRPr lang="ru-RU" sz="2600" dirty="0">
              <a:solidFill>
                <a:srgbClr val="003F5A"/>
              </a:solidFill>
            </a:endParaRPr>
          </a:p>
        </p:txBody>
      </p:sp>
      <p:sp>
        <p:nvSpPr>
          <p:cNvPr id="47" name="Text Box 1"/>
          <p:cNvSpPr txBox="1">
            <a:spLocks noChangeArrowheads="1"/>
          </p:cNvSpPr>
          <p:nvPr/>
        </p:nvSpPr>
        <p:spPr bwMode="auto">
          <a:xfrm>
            <a:off x="5868144" y="1268760"/>
            <a:ext cx="2952328" cy="208823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just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b="1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Локализация</a:t>
            </a:r>
            <a:r>
              <a:rPr lang="en-US" b="1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261938" indent="-261938">
              <a:spcBef>
                <a:spcPts val="550"/>
              </a:spcBef>
              <a:buClr>
                <a:srgbClr val="F79646"/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Львов</a:t>
            </a:r>
            <a:endParaRPr lang="en-US" dirty="0" smtClean="0">
              <a:solidFill>
                <a:srgbClr val="003F5A"/>
              </a:solidFill>
              <a:latin typeface="Arial" pitchFamily="34" charset="0"/>
              <a:cs typeface="Arial" pitchFamily="34" charset="0"/>
            </a:endParaRPr>
          </a:p>
          <a:p>
            <a:pPr marL="261938" indent="-261938">
              <a:spcBef>
                <a:spcPts val="550"/>
              </a:spcBef>
              <a:buClr>
                <a:srgbClr val="F79646"/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Закарпатье</a:t>
            </a:r>
          </a:p>
          <a:p>
            <a:pPr marL="261938" indent="-261938">
              <a:spcBef>
                <a:spcPts val="550"/>
              </a:spcBef>
              <a:buClr>
                <a:srgbClr val="F79646"/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Боржава</a:t>
            </a:r>
            <a:r>
              <a:rPr lang="ru-RU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 (географический центр</a:t>
            </a:r>
          </a:p>
          <a:p>
            <a:pPr marL="261938" indent="-261938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	Европы)</a:t>
            </a:r>
            <a:endParaRPr lang="en-US" dirty="0" smtClean="0">
              <a:solidFill>
                <a:srgbClr val="003F5A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5"/>
          <p:cNvSpPr/>
          <p:nvPr/>
        </p:nvSpPr>
        <p:spPr>
          <a:xfrm>
            <a:off x="5035335" y="4365104"/>
            <a:ext cx="3801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003F5A"/>
                </a:solidFill>
                <a:latin typeface="Myriad Pro" pitchFamily="34" charset="0"/>
                <a:ea typeface="+mj-ea"/>
                <a:cs typeface="+mj-cs"/>
              </a:rPr>
              <a:t>Состояние реализации проекта</a:t>
            </a:r>
            <a:endParaRPr lang="ru-RU" b="1" dirty="0">
              <a:solidFill>
                <a:srgbClr val="003F5A"/>
              </a:solidFill>
              <a:latin typeface="Myriad Pro" pitchFamily="34" charset="0"/>
              <a:ea typeface="+mj-ea"/>
              <a:cs typeface="+mj-cs"/>
            </a:endParaRPr>
          </a:p>
        </p:txBody>
      </p:sp>
      <p:graphicFrame>
        <p:nvGraphicFramePr>
          <p:cNvPr id="21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42694054"/>
              </p:ext>
            </p:extLst>
          </p:nvPr>
        </p:nvGraphicFramePr>
        <p:xfrm>
          <a:off x="3179792" y="4895582"/>
          <a:ext cx="5400600" cy="1135047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864096"/>
                <a:gridCol w="864096"/>
                <a:gridCol w="864096"/>
                <a:gridCol w="864096"/>
                <a:gridCol w="864096"/>
                <a:gridCol w="1080120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1200" b="1" noProof="0" dirty="0" smtClean="0">
                          <a:latin typeface="+mn-lt"/>
                        </a:rPr>
                        <a:t>Концепция</a:t>
                      </a:r>
                      <a:endParaRPr lang="uk-UA" sz="1200" b="1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noProof="0" dirty="0" smtClean="0">
                          <a:latin typeface="+mn-lt"/>
                        </a:rPr>
                        <a:t>ТЭО</a:t>
                      </a:r>
                      <a:endParaRPr lang="uk-UA" sz="1200" b="1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noProof="0" dirty="0" smtClean="0">
                          <a:latin typeface="+mn-lt"/>
                        </a:rPr>
                        <a:t>Утверждение</a:t>
                      </a:r>
                      <a:endParaRPr lang="uk-UA" sz="1200" b="1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noProof="0" dirty="0" smtClean="0">
                          <a:latin typeface="+mn-lt"/>
                        </a:rPr>
                        <a:t>Поиск</a:t>
                      </a:r>
                    </a:p>
                    <a:p>
                      <a:pPr algn="ctr"/>
                      <a:r>
                        <a:rPr lang="ru-RU" sz="1200" b="1" noProof="0" dirty="0" smtClean="0">
                          <a:latin typeface="+mn-lt"/>
                        </a:rPr>
                        <a:t>инвесторов</a:t>
                      </a:r>
                      <a:endParaRPr lang="uk-UA" sz="1200" b="1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noProof="0" dirty="0" smtClean="0">
                          <a:latin typeface="+mn-lt"/>
                        </a:rPr>
                        <a:t>Исполнение</a:t>
                      </a:r>
                      <a:endParaRPr lang="uk-UA" sz="1200" b="1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noProof="0" dirty="0" smtClean="0">
                          <a:latin typeface="+mn-lt"/>
                        </a:rPr>
                        <a:t>Реализация</a:t>
                      </a:r>
                      <a:endParaRPr lang="uk-UA" sz="1200" b="1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</a:tr>
              <a:tr h="486975">
                <a:tc>
                  <a:txBody>
                    <a:bodyPr/>
                    <a:lstStyle/>
                    <a:p>
                      <a:endParaRPr lang="uk-UA" sz="1400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endParaRPr lang="uk-UA" sz="1400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endParaRPr lang="uk-UA" sz="1400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endParaRPr lang="uk-UA" sz="1400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endParaRPr lang="uk-UA" sz="1400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endParaRPr lang="uk-UA" sz="1400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</a:tr>
            </a:tbl>
          </a:graphicData>
        </a:graphic>
      </p:graphicFrame>
      <p:sp>
        <p:nvSpPr>
          <p:cNvPr id="22" name="Нашивка 52"/>
          <p:cNvSpPr/>
          <p:nvPr/>
        </p:nvSpPr>
        <p:spPr>
          <a:xfrm>
            <a:off x="3323808" y="5687670"/>
            <a:ext cx="575892" cy="244240"/>
          </a:xfrm>
          <a:prstGeom prst="chevron">
            <a:avLst/>
          </a:prstGeom>
          <a:solidFill>
            <a:srgbClr val="3366FF"/>
          </a:solidFill>
          <a:ln w="19050">
            <a:solidFill>
              <a:schemeClr val="tx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Нашивка 50"/>
          <p:cNvSpPr/>
          <p:nvPr/>
        </p:nvSpPr>
        <p:spPr>
          <a:xfrm>
            <a:off x="4187904" y="5687670"/>
            <a:ext cx="575892" cy="244240"/>
          </a:xfrm>
          <a:prstGeom prst="chevron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5" name="Нашивка 47"/>
          <p:cNvSpPr/>
          <p:nvPr/>
        </p:nvSpPr>
        <p:spPr>
          <a:xfrm>
            <a:off x="5916096" y="5687670"/>
            <a:ext cx="575892" cy="244240"/>
          </a:xfrm>
          <a:prstGeom prst="chevron">
            <a:avLst/>
          </a:prstGeom>
          <a:solidFill>
            <a:srgbClr val="FFE86D"/>
          </a:solidFill>
          <a:ln w="19050">
            <a:solidFill>
              <a:schemeClr val="tx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6" name="Нашивка 48"/>
          <p:cNvSpPr/>
          <p:nvPr/>
        </p:nvSpPr>
        <p:spPr>
          <a:xfrm>
            <a:off x="7716296" y="5687670"/>
            <a:ext cx="575892" cy="244240"/>
          </a:xfrm>
          <a:prstGeom prst="chevron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7" name="Нашивка 52"/>
          <p:cNvSpPr/>
          <p:nvPr/>
        </p:nvSpPr>
        <p:spPr>
          <a:xfrm>
            <a:off x="4115896" y="6191726"/>
            <a:ext cx="534040" cy="226490"/>
          </a:xfrm>
          <a:prstGeom prst="chevron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8" name="Нашивка 48"/>
          <p:cNvSpPr/>
          <p:nvPr/>
        </p:nvSpPr>
        <p:spPr>
          <a:xfrm>
            <a:off x="6276136" y="6191726"/>
            <a:ext cx="534040" cy="226490"/>
          </a:xfrm>
          <a:prstGeom prst="chevron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9" name="Прямоугольник 5"/>
          <p:cNvSpPr/>
          <p:nvPr/>
        </p:nvSpPr>
        <p:spPr>
          <a:xfrm>
            <a:off x="6600398" y="6191726"/>
            <a:ext cx="186782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ea typeface="+mj-ea"/>
                <a:cs typeface="+mj-cs"/>
              </a:rPr>
              <a:t>Запланированые</a:t>
            </a:r>
            <a:r>
              <a:rPr lang="ru-RU" sz="1100" b="1" dirty="0" smtClean="0">
                <a:solidFill>
                  <a:schemeClr val="tx1"/>
                </a:solidFill>
                <a:ea typeface="+mj-ea"/>
                <a:cs typeface="+mj-cs"/>
              </a:rPr>
              <a:t> этапы</a:t>
            </a:r>
            <a:endParaRPr lang="ru-RU" sz="1100" b="1" dirty="0">
              <a:solidFill>
                <a:schemeClr val="tx1"/>
              </a:solidFill>
              <a:ea typeface="+mj-ea"/>
              <a:cs typeface="+mj-cs"/>
            </a:endParaRPr>
          </a:p>
        </p:txBody>
      </p:sp>
      <p:sp>
        <p:nvSpPr>
          <p:cNvPr id="30" name="Прямоугольник 5"/>
          <p:cNvSpPr/>
          <p:nvPr/>
        </p:nvSpPr>
        <p:spPr>
          <a:xfrm>
            <a:off x="4573334" y="6191726"/>
            <a:ext cx="163698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ea typeface="+mj-ea"/>
                <a:cs typeface="+mj-cs"/>
              </a:rPr>
              <a:t>Завершенные этапы</a:t>
            </a:r>
            <a:endParaRPr lang="ru-RU" sz="1100" b="1" dirty="0">
              <a:solidFill>
                <a:schemeClr val="tx1"/>
              </a:solidFill>
              <a:ea typeface="+mj-ea"/>
              <a:cs typeface="+mj-cs"/>
            </a:endParaRPr>
          </a:p>
        </p:txBody>
      </p:sp>
      <p:sp>
        <p:nvSpPr>
          <p:cNvPr id="31" name="Нашивка 48"/>
          <p:cNvSpPr/>
          <p:nvPr/>
        </p:nvSpPr>
        <p:spPr>
          <a:xfrm>
            <a:off x="5076056" y="5687670"/>
            <a:ext cx="575892" cy="244240"/>
          </a:xfrm>
          <a:prstGeom prst="chevron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2" name="Нашивка 48"/>
          <p:cNvSpPr/>
          <p:nvPr/>
        </p:nvSpPr>
        <p:spPr>
          <a:xfrm>
            <a:off x="6804420" y="5687670"/>
            <a:ext cx="575892" cy="244240"/>
          </a:xfrm>
          <a:prstGeom prst="chevron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pic>
        <p:nvPicPr>
          <p:cNvPr id="34" name="Picture 2" descr="C:\Users\Yar_Zen\Desktop\OH_0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16632"/>
            <a:ext cx="1079500" cy="1079500"/>
          </a:xfrm>
          <a:prstGeom prst="rect">
            <a:avLst/>
          </a:prstGeom>
          <a:noFill/>
        </p:spPr>
      </p:pic>
      <p:sp>
        <p:nvSpPr>
          <p:cNvPr id="33" name="Прямоугольник 32"/>
          <p:cNvSpPr/>
          <p:nvPr/>
        </p:nvSpPr>
        <p:spPr>
          <a:xfrm>
            <a:off x="2602646" y="260648"/>
            <a:ext cx="52097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rgbClr val="003F5A"/>
                </a:solidFill>
              </a:rPr>
              <a:t>НП </a:t>
            </a:r>
            <a:r>
              <a:rPr lang="en-US" b="1" i="1" dirty="0" smtClean="0">
                <a:solidFill>
                  <a:srgbClr val="003F5A"/>
                </a:solidFill>
              </a:rPr>
              <a:t>“O</a:t>
            </a:r>
            <a:r>
              <a:rPr lang="ru-RU" b="1" i="1" dirty="0" smtClean="0">
                <a:solidFill>
                  <a:srgbClr val="003F5A"/>
                </a:solidFill>
              </a:rPr>
              <a:t>ЛИМПИЙСКАЯ НАДЕЖДА</a:t>
            </a:r>
            <a:r>
              <a:rPr lang="en-US" b="1" i="1" dirty="0" smtClean="0">
                <a:solidFill>
                  <a:srgbClr val="003F5A"/>
                </a:solidFill>
              </a:rPr>
              <a:t> 2022”</a:t>
            </a:r>
            <a:endParaRPr lang="ru-RU" b="1" i="1" dirty="0">
              <a:solidFill>
                <a:srgbClr val="003F5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Скругленный прямоугольник 20"/>
          <p:cNvSpPr/>
          <p:nvPr/>
        </p:nvSpPr>
        <p:spPr bwMode="auto">
          <a:xfrm>
            <a:off x="323528" y="2852936"/>
            <a:ext cx="8424936" cy="2088232"/>
          </a:xfrm>
          <a:prstGeom prst="roundRect">
            <a:avLst/>
          </a:prstGeom>
          <a:solidFill>
            <a:srgbClr val="003F5A">
              <a:alpha val="15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Ожидаемые результаты: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  Значительное повышение рентабельности отечественных производителей.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  Увеличение доходов на 30 млрд. </a:t>
            </a:r>
            <a:r>
              <a:rPr lang="ru-RU" dirty="0" smtClean="0">
                <a:solidFill>
                  <a:schemeClr val="tx1"/>
                </a:solidFill>
              </a:rPr>
              <a:t>грн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  Участие 4 млрд. </a:t>
            </a:r>
            <a:r>
              <a:rPr lang="ru-RU" dirty="0" smtClean="0">
                <a:solidFill>
                  <a:schemeClr val="tx1"/>
                </a:solidFill>
              </a:rPr>
              <a:t>грн</a:t>
            </a:r>
            <a:r>
              <a:rPr lang="ru-RU" dirty="0" smtClean="0">
                <a:solidFill>
                  <a:schemeClr val="tx1"/>
                </a:solidFill>
              </a:rPr>
              <a:t> частных инвестиций для строительства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   25 комплексов </a:t>
            </a:r>
            <a:r>
              <a:rPr lang="ru-RU" dirty="0" smtClean="0">
                <a:solidFill>
                  <a:schemeClr val="tx1"/>
                </a:solidFill>
              </a:rPr>
              <a:t>пилотных</a:t>
            </a:r>
            <a:r>
              <a:rPr lang="ru-RU" dirty="0" smtClean="0">
                <a:solidFill>
                  <a:schemeClr val="tx1"/>
                </a:solidFill>
              </a:rPr>
              <a:t> рынков.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  Более чем 300.000 новых рабочих мест.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0"/>
            <a:ext cx="842968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41313" algn="just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uk-UA" dirty="0" smtClean="0">
              <a:solidFill>
                <a:srgbClr val="003F5A"/>
              </a:solidFill>
              <a:cs typeface="Arial Unicode MS" charset="0"/>
            </a:endParaRPr>
          </a:p>
          <a:p>
            <a:pPr marL="341313" indent="-341313" algn="just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uk-UA" dirty="0" smtClean="0">
              <a:solidFill>
                <a:srgbClr val="003F5A"/>
              </a:solidFill>
              <a:cs typeface="Arial Unicode MS" charset="0"/>
            </a:endParaRPr>
          </a:p>
          <a:p>
            <a:pPr marL="341313" indent="-341313" algn="just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uk-UA" dirty="0" smtClean="0">
              <a:solidFill>
                <a:srgbClr val="003F5A"/>
              </a:solidFill>
              <a:cs typeface="Arial Unicode MS" charset="0"/>
            </a:endParaRPr>
          </a:p>
          <a:p>
            <a:endParaRPr lang="ru-RU" dirty="0"/>
          </a:p>
        </p:txBody>
      </p:sp>
      <p:pic>
        <p:nvPicPr>
          <p:cNvPr id="6" name="Picture 2" descr="G:\NP\LOGO IU&amp;NP\____logo_eng_IU_N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9" y="5517232"/>
            <a:ext cx="2984270" cy="1080269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67544" y="107921"/>
            <a:ext cx="8286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41313" algn="ctr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b="1" i="1" dirty="0" smtClean="0">
                <a:solidFill>
                  <a:srgbClr val="003F5A"/>
                </a:solidFill>
                <a:latin typeface="+mj-lt"/>
                <a:cs typeface="Arial Unicode MS" charset="0"/>
              </a:rPr>
              <a:t>        Национальный проект</a:t>
            </a:r>
            <a:r>
              <a:rPr lang="en-US" sz="3200" b="1" i="1" dirty="0" smtClean="0">
                <a:solidFill>
                  <a:srgbClr val="003F5A"/>
                </a:solidFill>
                <a:latin typeface="+mj-lt"/>
                <a:cs typeface="Arial Unicode MS" charset="0"/>
              </a:rPr>
              <a:t>“</a:t>
            </a:r>
            <a:r>
              <a:rPr lang="ru-RU" sz="3200" b="1" i="1" dirty="0" smtClean="0">
                <a:solidFill>
                  <a:srgbClr val="003F5A"/>
                </a:solidFill>
                <a:latin typeface="+mj-lt"/>
                <a:cs typeface="Arial Unicode MS" charset="0"/>
              </a:rPr>
              <a:t>Зеленые рынки</a:t>
            </a:r>
            <a:r>
              <a:rPr lang="en-US" sz="3200" b="1" i="1" dirty="0" smtClean="0">
                <a:solidFill>
                  <a:srgbClr val="003F5A"/>
                </a:solidFill>
                <a:latin typeface="+mj-lt"/>
                <a:cs typeface="Arial Unicode MS" charset="0"/>
              </a:rPr>
              <a:t>”</a:t>
            </a:r>
            <a:endParaRPr lang="ru-RU" sz="2600" dirty="0"/>
          </a:p>
        </p:txBody>
      </p:sp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1259632" y="836712"/>
            <a:ext cx="7884368" cy="451486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just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>
              <a:solidFill>
                <a:srgbClr val="003F5A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42694054"/>
              </p:ext>
            </p:extLst>
          </p:nvPr>
        </p:nvGraphicFramePr>
        <p:xfrm>
          <a:off x="3434386" y="5301208"/>
          <a:ext cx="5400600" cy="1036617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864096"/>
                <a:gridCol w="864096"/>
                <a:gridCol w="864096"/>
                <a:gridCol w="864096"/>
                <a:gridCol w="864096"/>
                <a:gridCol w="1080120"/>
              </a:tblGrid>
              <a:tr h="549642">
                <a:tc>
                  <a:txBody>
                    <a:bodyPr/>
                    <a:lstStyle/>
                    <a:p>
                      <a:pPr algn="ctr"/>
                      <a:r>
                        <a:rPr lang="ru-RU" sz="1200" b="1" noProof="0" dirty="0" smtClean="0">
                          <a:latin typeface="+mn-lt"/>
                        </a:rPr>
                        <a:t>Концепция</a:t>
                      </a:r>
                      <a:endParaRPr lang="uk-UA" sz="1200" b="1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noProof="0" dirty="0" smtClean="0">
                          <a:latin typeface="+mn-lt"/>
                        </a:rPr>
                        <a:t>ТЭО</a:t>
                      </a:r>
                      <a:endParaRPr lang="uk-UA" sz="1200" b="1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noProof="0" dirty="0" smtClean="0">
                          <a:latin typeface="+mn-lt"/>
                        </a:rPr>
                        <a:t>Утверждение</a:t>
                      </a:r>
                      <a:endParaRPr lang="uk-UA" sz="1200" b="1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noProof="0" dirty="0" smtClean="0">
                          <a:latin typeface="+mn-lt"/>
                        </a:rPr>
                        <a:t>Поиск</a:t>
                      </a:r>
                      <a:r>
                        <a:rPr lang="ru-RU" sz="1200" b="1" baseline="0" noProof="0" dirty="0" smtClean="0">
                          <a:latin typeface="+mn-lt"/>
                        </a:rPr>
                        <a:t> инвесторов</a:t>
                      </a:r>
                      <a:endParaRPr lang="uk-UA" sz="1200" b="1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noProof="0" dirty="0" smtClean="0">
                          <a:latin typeface="+mn-lt"/>
                        </a:rPr>
                        <a:t>Исполнение</a:t>
                      </a:r>
                      <a:endParaRPr lang="uk-UA" sz="1200" b="1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noProof="0" dirty="0" smtClean="0">
                          <a:latin typeface="+mn-lt"/>
                        </a:rPr>
                        <a:t>Реализация</a:t>
                      </a:r>
                      <a:endParaRPr lang="uk-UA" sz="1200" b="1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</a:tr>
              <a:tr h="486975">
                <a:tc>
                  <a:txBody>
                    <a:bodyPr/>
                    <a:lstStyle/>
                    <a:p>
                      <a:endParaRPr lang="uk-UA" sz="1400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endParaRPr lang="uk-UA" sz="1400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endParaRPr lang="uk-UA" sz="1400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endParaRPr lang="uk-UA" sz="1400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endParaRPr lang="uk-UA" sz="1400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endParaRPr lang="uk-UA" sz="1400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</a:tr>
            </a:tbl>
          </a:graphicData>
        </a:graphic>
      </p:graphicFrame>
      <p:sp>
        <p:nvSpPr>
          <p:cNvPr id="10" name="Нашивка 52"/>
          <p:cNvSpPr/>
          <p:nvPr/>
        </p:nvSpPr>
        <p:spPr>
          <a:xfrm>
            <a:off x="3611840" y="5975702"/>
            <a:ext cx="575892" cy="244240"/>
          </a:xfrm>
          <a:prstGeom prst="chevron">
            <a:avLst/>
          </a:prstGeom>
          <a:solidFill>
            <a:srgbClr val="3366FF"/>
          </a:solidFill>
          <a:ln w="19050">
            <a:solidFill>
              <a:schemeClr val="tx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Нашивка 50"/>
          <p:cNvSpPr/>
          <p:nvPr/>
        </p:nvSpPr>
        <p:spPr>
          <a:xfrm>
            <a:off x="4475936" y="5975702"/>
            <a:ext cx="575892" cy="244240"/>
          </a:xfrm>
          <a:prstGeom prst="chevron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Нашивка 47"/>
          <p:cNvSpPr/>
          <p:nvPr/>
        </p:nvSpPr>
        <p:spPr>
          <a:xfrm>
            <a:off x="6204128" y="5975702"/>
            <a:ext cx="575892" cy="244240"/>
          </a:xfrm>
          <a:prstGeom prst="chevron">
            <a:avLst/>
          </a:prstGeom>
          <a:solidFill>
            <a:srgbClr val="FFE86D"/>
          </a:solidFill>
          <a:ln w="19050">
            <a:solidFill>
              <a:schemeClr val="tx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Нашивка 48"/>
          <p:cNvSpPr/>
          <p:nvPr/>
        </p:nvSpPr>
        <p:spPr>
          <a:xfrm>
            <a:off x="8004328" y="5975702"/>
            <a:ext cx="575892" cy="244240"/>
          </a:xfrm>
          <a:prstGeom prst="chevron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Нашивка 52"/>
          <p:cNvSpPr/>
          <p:nvPr/>
        </p:nvSpPr>
        <p:spPr>
          <a:xfrm>
            <a:off x="4403928" y="6479758"/>
            <a:ext cx="534040" cy="226490"/>
          </a:xfrm>
          <a:prstGeom prst="chevron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Нашивка 48"/>
          <p:cNvSpPr/>
          <p:nvPr/>
        </p:nvSpPr>
        <p:spPr>
          <a:xfrm>
            <a:off x="6564168" y="6479758"/>
            <a:ext cx="534040" cy="226490"/>
          </a:xfrm>
          <a:prstGeom prst="chevron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Прямоугольник 5"/>
          <p:cNvSpPr/>
          <p:nvPr/>
        </p:nvSpPr>
        <p:spPr>
          <a:xfrm>
            <a:off x="6845951" y="6479758"/>
            <a:ext cx="195277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ea typeface="+mj-ea"/>
                <a:cs typeface="+mj-cs"/>
              </a:rPr>
              <a:t>Запланированные этапы</a:t>
            </a:r>
            <a:endParaRPr lang="ru-RU" sz="1100" b="1" dirty="0">
              <a:solidFill>
                <a:schemeClr val="tx1"/>
              </a:solidFill>
              <a:ea typeface="+mj-ea"/>
              <a:cs typeface="+mj-cs"/>
            </a:endParaRPr>
          </a:p>
        </p:txBody>
      </p:sp>
      <p:sp>
        <p:nvSpPr>
          <p:cNvPr id="17" name="Прямоугольник 5"/>
          <p:cNvSpPr/>
          <p:nvPr/>
        </p:nvSpPr>
        <p:spPr>
          <a:xfrm>
            <a:off x="4861366" y="6479758"/>
            <a:ext cx="163698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ea typeface="+mj-ea"/>
                <a:cs typeface="+mj-cs"/>
              </a:rPr>
              <a:t>Завершенные этапы</a:t>
            </a:r>
            <a:endParaRPr lang="ru-RU" sz="1100" b="1" dirty="0">
              <a:solidFill>
                <a:schemeClr val="tx1"/>
              </a:solidFill>
              <a:ea typeface="+mj-ea"/>
              <a:cs typeface="+mj-cs"/>
            </a:endParaRPr>
          </a:p>
        </p:txBody>
      </p:sp>
      <p:sp>
        <p:nvSpPr>
          <p:cNvPr id="18" name="Нашивка 48"/>
          <p:cNvSpPr/>
          <p:nvPr/>
        </p:nvSpPr>
        <p:spPr>
          <a:xfrm>
            <a:off x="5364088" y="5975702"/>
            <a:ext cx="575892" cy="244240"/>
          </a:xfrm>
          <a:prstGeom prst="chevron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Нашивка 48"/>
          <p:cNvSpPr/>
          <p:nvPr/>
        </p:nvSpPr>
        <p:spPr>
          <a:xfrm>
            <a:off x="7092280" y="5975702"/>
            <a:ext cx="575892" cy="244240"/>
          </a:xfrm>
          <a:prstGeom prst="chevron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Прямоугольник 5"/>
          <p:cNvSpPr/>
          <p:nvPr/>
        </p:nvSpPr>
        <p:spPr>
          <a:xfrm>
            <a:off x="5149288" y="4941168"/>
            <a:ext cx="38018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b="1" dirty="0" smtClean="0">
                <a:solidFill>
                  <a:srgbClr val="003F5A"/>
                </a:solidFill>
                <a:latin typeface="Myriad Pro" pitchFamily="34" charset="0"/>
                <a:ea typeface="+mj-ea"/>
                <a:cs typeface="+mj-cs"/>
              </a:rPr>
              <a:t>Состояние реализации проекта</a:t>
            </a:r>
            <a:endParaRPr lang="ru-RU" b="1" dirty="0">
              <a:solidFill>
                <a:srgbClr val="003F5A"/>
              </a:solidFill>
              <a:latin typeface="Myriad Pro" pitchFamily="34" charset="0"/>
              <a:ea typeface="+mj-ea"/>
              <a:cs typeface="+mj-cs"/>
            </a:endParaRPr>
          </a:p>
        </p:txBody>
      </p:sp>
      <p:pic>
        <p:nvPicPr>
          <p:cNvPr id="10242" name="Picture 2" descr="C:\Users\Yar_Zen\Desktop\GM_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80528" y="-387424"/>
            <a:ext cx="1689100" cy="1620837"/>
          </a:xfrm>
          <a:prstGeom prst="rect">
            <a:avLst/>
          </a:prstGeom>
          <a:noFill/>
        </p:spPr>
      </p:pic>
      <p:sp>
        <p:nvSpPr>
          <p:cNvPr id="22" name="Прямоугольник 21"/>
          <p:cNvSpPr/>
          <p:nvPr/>
        </p:nvSpPr>
        <p:spPr>
          <a:xfrm>
            <a:off x="1403648" y="1052737"/>
            <a:ext cx="6984776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tx1"/>
                </a:solidFill>
              </a:rPr>
              <a:t>Суть проекта:</a:t>
            </a:r>
          </a:p>
          <a:p>
            <a:r>
              <a:rPr lang="ru-RU" sz="1400" dirty="0" smtClean="0">
                <a:solidFill>
                  <a:schemeClr val="tx1"/>
                </a:solidFill>
              </a:rPr>
              <a:t>Создание национальной сети оптовых рынков сельскохозяйственной продукции и электронной продовольственной биржи</a:t>
            </a:r>
          </a:p>
          <a:p>
            <a:r>
              <a:rPr lang="ru-RU" sz="1600" b="1" dirty="0" smtClean="0">
                <a:solidFill>
                  <a:schemeClr val="tx1"/>
                </a:solidFill>
              </a:rPr>
              <a:t>Стратегические цели:</a:t>
            </a:r>
          </a:p>
          <a:p>
            <a:r>
              <a:rPr lang="ru-RU" sz="1400" dirty="0" smtClean="0">
                <a:solidFill>
                  <a:schemeClr val="tx1"/>
                </a:solidFill>
              </a:rPr>
              <a:t>Обеспечение продовольственной безопасности и формирование внутреннего рынка.</a:t>
            </a:r>
          </a:p>
          <a:p>
            <a:r>
              <a:rPr lang="ru-RU" sz="1400" dirty="0" smtClean="0">
                <a:solidFill>
                  <a:schemeClr val="tx1"/>
                </a:solidFill>
              </a:rPr>
              <a:t>Восстановление позиций Украины на продовольственных рынках Европы.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20" y="0"/>
            <a:ext cx="842968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41313" algn="just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uk-UA" dirty="0" smtClean="0">
              <a:solidFill>
                <a:srgbClr val="003F5A"/>
              </a:solidFill>
              <a:cs typeface="Arial Unicode MS" charset="0"/>
            </a:endParaRPr>
          </a:p>
          <a:p>
            <a:pPr marL="341313" indent="-341313" algn="just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uk-UA" dirty="0" smtClean="0">
              <a:solidFill>
                <a:srgbClr val="003F5A"/>
              </a:solidFill>
              <a:cs typeface="Arial Unicode MS" charset="0"/>
            </a:endParaRPr>
          </a:p>
          <a:p>
            <a:pPr marL="341313" indent="-341313" algn="just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uk-UA" dirty="0" smtClean="0">
              <a:solidFill>
                <a:srgbClr val="003F5A"/>
              </a:solidFill>
              <a:cs typeface="Arial Unicode MS" charset="0"/>
            </a:endParaRPr>
          </a:p>
          <a:p>
            <a:endParaRPr lang="ru-RU" dirty="0"/>
          </a:p>
        </p:txBody>
      </p:sp>
      <p:pic>
        <p:nvPicPr>
          <p:cNvPr id="6" name="Picture 2" descr="G:\NP\LOGO IU&amp;NP\____logo_eng_IU_N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9" y="5517232"/>
            <a:ext cx="2984270" cy="1080269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67544" y="116632"/>
            <a:ext cx="8286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41313" algn="ctr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b="1" i="1" dirty="0" smtClean="0">
                <a:solidFill>
                  <a:srgbClr val="003F5A"/>
                </a:solidFill>
                <a:latin typeface="+mj-lt"/>
                <a:cs typeface="Arial Unicode MS" charset="0"/>
              </a:rPr>
              <a:t>НП</a:t>
            </a:r>
            <a:r>
              <a:rPr lang="en-US" sz="3200" b="1" i="1" dirty="0" smtClean="0">
                <a:solidFill>
                  <a:srgbClr val="003F5A"/>
                </a:solidFill>
                <a:latin typeface="+mj-lt"/>
                <a:cs typeface="Arial Unicode MS" charset="0"/>
              </a:rPr>
              <a:t> “</a:t>
            </a:r>
            <a:r>
              <a:rPr lang="ru-RU" sz="3200" b="1" i="1" dirty="0" smtClean="0">
                <a:solidFill>
                  <a:srgbClr val="003F5A"/>
                </a:solidFill>
                <a:latin typeface="+mj-lt"/>
                <a:cs typeface="Arial Unicode MS" charset="0"/>
              </a:rPr>
              <a:t>Индустриальные парки </a:t>
            </a:r>
            <a:r>
              <a:rPr lang="en-US" sz="3200" b="1" i="1" dirty="0" smtClean="0">
                <a:solidFill>
                  <a:srgbClr val="003F5A"/>
                </a:solidFill>
                <a:latin typeface="+mj-lt"/>
                <a:cs typeface="Arial Unicode MS" charset="0"/>
              </a:rPr>
              <a:t>”</a:t>
            </a:r>
            <a:endParaRPr lang="ru-RU" sz="2600" dirty="0"/>
          </a:p>
        </p:txBody>
      </p:sp>
      <p:sp>
        <p:nvSpPr>
          <p:cNvPr id="9" name="Text Box 1"/>
          <p:cNvSpPr txBox="1">
            <a:spLocks noChangeArrowheads="1"/>
          </p:cNvSpPr>
          <p:nvPr/>
        </p:nvSpPr>
        <p:spPr bwMode="auto">
          <a:xfrm>
            <a:off x="1475656" y="908720"/>
            <a:ext cx="7149480" cy="4824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just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 smtClean="0">
              <a:solidFill>
                <a:srgbClr val="003F5A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5"/>
          <p:cNvSpPr/>
          <p:nvPr/>
        </p:nvSpPr>
        <p:spPr>
          <a:xfrm>
            <a:off x="5295101" y="4365104"/>
            <a:ext cx="33959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3F5A"/>
                </a:solidFill>
                <a:latin typeface="Myriad Pro" pitchFamily="34" charset="0"/>
                <a:ea typeface="+mj-ea"/>
                <a:cs typeface="+mj-cs"/>
              </a:rPr>
              <a:t>Состояние реализации проекта</a:t>
            </a:r>
            <a:endParaRPr lang="ru-RU" sz="1600" b="1" dirty="0">
              <a:solidFill>
                <a:srgbClr val="003F5A"/>
              </a:solidFill>
              <a:latin typeface="Myriad Pro" pitchFamily="34" charset="0"/>
              <a:ea typeface="+mj-ea"/>
              <a:cs typeface="+mj-cs"/>
            </a:endParaRPr>
          </a:p>
        </p:txBody>
      </p:sp>
      <p:graphicFrame>
        <p:nvGraphicFramePr>
          <p:cNvPr id="12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42694054"/>
              </p:ext>
            </p:extLst>
          </p:nvPr>
        </p:nvGraphicFramePr>
        <p:xfrm>
          <a:off x="3131840" y="4895582"/>
          <a:ext cx="5400600" cy="1135047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864096"/>
                <a:gridCol w="864096"/>
                <a:gridCol w="864096"/>
                <a:gridCol w="864096"/>
                <a:gridCol w="864096"/>
                <a:gridCol w="1080120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1200" b="1" noProof="0" dirty="0" smtClean="0">
                          <a:latin typeface="+mn-lt"/>
                        </a:rPr>
                        <a:t>Концепция</a:t>
                      </a:r>
                      <a:endParaRPr lang="uk-UA" sz="1200" b="1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noProof="0" dirty="0" smtClean="0">
                          <a:latin typeface="+mn-lt"/>
                        </a:rPr>
                        <a:t>ТЭО</a:t>
                      </a:r>
                      <a:endParaRPr lang="uk-UA" sz="1200" b="1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noProof="0" dirty="0" smtClean="0">
                          <a:latin typeface="+mn-lt"/>
                        </a:rPr>
                        <a:t>Утверждение</a:t>
                      </a:r>
                      <a:endParaRPr lang="uk-UA" sz="1200" b="1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noProof="0" dirty="0" smtClean="0">
                          <a:latin typeface="+mn-lt"/>
                        </a:rPr>
                        <a:t>Поиск</a:t>
                      </a:r>
                      <a:r>
                        <a:rPr lang="ru-RU" sz="1200" b="1" baseline="0" noProof="0" dirty="0" smtClean="0">
                          <a:latin typeface="+mn-lt"/>
                        </a:rPr>
                        <a:t> </a:t>
                      </a:r>
                    </a:p>
                    <a:p>
                      <a:pPr algn="ctr"/>
                      <a:r>
                        <a:rPr lang="ru-RU" sz="1200" b="1" baseline="0" noProof="0" dirty="0" smtClean="0">
                          <a:latin typeface="+mn-lt"/>
                        </a:rPr>
                        <a:t>инвесторов</a:t>
                      </a:r>
                      <a:endParaRPr lang="uk-UA" sz="1200" b="1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noProof="0" dirty="0" smtClean="0">
                          <a:latin typeface="+mn-lt"/>
                        </a:rPr>
                        <a:t>Исполнение</a:t>
                      </a:r>
                      <a:endParaRPr lang="uk-UA" sz="1200" b="1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noProof="0" dirty="0" smtClean="0">
                          <a:latin typeface="+mn-lt"/>
                        </a:rPr>
                        <a:t>Реализация</a:t>
                      </a:r>
                      <a:endParaRPr lang="uk-UA" sz="1200" b="1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</a:tr>
              <a:tr h="486975">
                <a:tc>
                  <a:txBody>
                    <a:bodyPr/>
                    <a:lstStyle/>
                    <a:p>
                      <a:endParaRPr lang="uk-UA" sz="1400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endParaRPr lang="uk-UA" sz="1400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endParaRPr lang="uk-UA" sz="1400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endParaRPr lang="uk-UA" sz="1400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endParaRPr lang="uk-UA" sz="1400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endParaRPr lang="uk-UA" sz="1400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</a:tr>
            </a:tbl>
          </a:graphicData>
        </a:graphic>
      </p:graphicFrame>
      <p:sp>
        <p:nvSpPr>
          <p:cNvPr id="13" name="Нашивка 52"/>
          <p:cNvSpPr/>
          <p:nvPr/>
        </p:nvSpPr>
        <p:spPr>
          <a:xfrm>
            <a:off x="3275856" y="5687670"/>
            <a:ext cx="575892" cy="244240"/>
          </a:xfrm>
          <a:prstGeom prst="chevron">
            <a:avLst/>
          </a:prstGeom>
          <a:solidFill>
            <a:srgbClr val="3366FF"/>
          </a:solidFill>
          <a:ln w="19050">
            <a:solidFill>
              <a:schemeClr val="tx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Нашивка 47"/>
          <p:cNvSpPr/>
          <p:nvPr/>
        </p:nvSpPr>
        <p:spPr>
          <a:xfrm>
            <a:off x="5868144" y="5687670"/>
            <a:ext cx="575892" cy="244240"/>
          </a:xfrm>
          <a:prstGeom prst="chevron">
            <a:avLst/>
          </a:prstGeom>
          <a:solidFill>
            <a:srgbClr val="FFE86D"/>
          </a:solidFill>
          <a:ln w="19050">
            <a:solidFill>
              <a:schemeClr val="tx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Нашивка 48"/>
          <p:cNvSpPr/>
          <p:nvPr/>
        </p:nvSpPr>
        <p:spPr>
          <a:xfrm>
            <a:off x="7668344" y="5687670"/>
            <a:ext cx="575892" cy="244240"/>
          </a:xfrm>
          <a:prstGeom prst="chevron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Нашивка 52"/>
          <p:cNvSpPr/>
          <p:nvPr/>
        </p:nvSpPr>
        <p:spPr>
          <a:xfrm>
            <a:off x="4067944" y="6191726"/>
            <a:ext cx="534040" cy="226490"/>
          </a:xfrm>
          <a:prstGeom prst="chevron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Нашивка 48"/>
          <p:cNvSpPr/>
          <p:nvPr/>
        </p:nvSpPr>
        <p:spPr>
          <a:xfrm>
            <a:off x="6228184" y="6191726"/>
            <a:ext cx="534040" cy="226490"/>
          </a:xfrm>
          <a:prstGeom prst="chevron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Прямоугольник 5"/>
          <p:cNvSpPr/>
          <p:nvPr/>
        </p:nvSpPr>
        <p:spPr>
          <a:xfrm>
            <a:off x="6509967" y="6191726"/>
            <a:ext cx="195277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ea typeface="+mj-ea"/>
                <a:cs typeface="+mj-cs"/>
              </a:rPr>
              <a:t>Запланированные этапы</a:t>
            </a:r>
            <a:endParaRPr lang="ru-RU" sz="1100" b="1" dirty="0">
              <a:solidFill>
                <a:schemeClr val="tx1"/>
              </a:solidFill>
              <a:ea typeface="+mj-ea"/>
              <a:cs typeface="+mj-cs"/>
            </a:endParaRPr>
          </a:p>
        </p:txBody>
      </p:sp>
      <p:sp>
        <p:nvSpPr>
          <p:cNvPr id="21" name="Прямоугольник 5"/>
          <p:cNvSpPr/>
          <p:nvPr/>
        </p:nvSpPr>
        <p:spPr>
          <a:xfrm>
            <a:off x="4525382" y="6191726"/>
            <a:ext cx="163698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ea typeface="+mj-ea"/>
                <a:cs typeface="+mj-cs"/>
              </a:rPr>
              <a:t>Завершенные этапы</a:t>
            </a:r>
            <a:endParaRPr lang="ru-RU" sz="1100" b="1" dirty="0">
              <a:solidFill>
                <a:schemeClr val="tx1"/>
              </a:solidFill>
              <a:ea typeface="+mj-ea"/>
              <a:cs typeface="+mj-cs"/>
            </a:endParaRPr>
          </a:p>
        </p:txBody>
      </p:sp>
      <p:sp>
        <p:nvSpPr>
          <p:cNvPr id="22" name="Нашивка 48"/>
          <p:cNvSpPr/>
          <p:nvPr/>
        </p:nvSpPr>
        <p:spPr>
          <a:xfrm>
            <a:off x="6804248" y="5687670"/>
            <a:ext cx="575892" cy="244240"/>
          </a:xfrm>
          <a:prstGeom prst="chevron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Нашивка 48"/>
          <p:cNvSpPr/>
          <p:nvPr/>
        </p:nvSpPr>
        <p:spPr>
          <a:xfrm>
            <a:off x="5004048" y="5687670"/>
            <a:ext cx="575892" cy="244240"/>
          </a:xfrm>
          <a:prstGeom prst="chevron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4" name="Нашивка 48"/>
          <p:cNvSpPr/>
          <p:nvPr/>
        </p:nvSpPr>
        <p:spPr>
          <a:xfrm>
            <a:off x="4139952" y="5687670"/>
            <a:ext cx="575892" cy="244240"/>
          </a:xfrm>
          <a:prstGeom prst="chevron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pic>
        <p:nvPicPr>
          <p:cNvPr id="14338" name="Picture 2" descr="C:\Users\Yar_Zen\Desktop\IP_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08520" y="-315416"/>
            <a:ext cx="1646237" cy="1584325"/>
          </a:xfrm>
          <a:prstGeom prst="rect">
            <a:avLst/>
          </a:prstGeom>
          <a:noFill/>
        </p:spPr>
      </p:pic>
      <p:sp>
        <p:nvSpPr>
          <p:cNvPr id="26" name="Прямоугольник 25"/>
          <p:cNvSpPr/>
          <p:nvPr/>
        </p:nvSpPr>
        <p:spPr>
          <a:xfrm>
            <a:off x="1259632" y="980727"/>
            <a:ext cx="640871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tx1"/>
                </a:solidFill>
              </a:rPr>
              <a:t>Цель проекта: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Создание производства в Украине для иностранных стратегических инвесторов</a:t>
            </a:r>
          </a:p>
          <a:p>
            <a:r>
              <a:rPr lang="ru-RU" sz="1600" b="1" dirty="0" smtClean="0">
                <a:solidFill>
                  <a:schemeClr val="tx1"/>
                </a:solidFill>
              </a:rPr>
              <a:t>Конкурентные преимущества: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Недорогие и высококвалифицированные специалисты и рабочие ресурсы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Правовые основы либерального налогообложения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Стратегическая логистика</a:t>
            </a:r>
          </a:p>
          <a:p>
            <a:r>
              <a:rPr lang="ru-RU" sz="1600" b="1" dirty="0" smtClean="0">
                <a:solidFill>
                  <a:schemeClr val="tx1"/>
                </a:solidFill>
              </a:rPr>
              <a:t>Основные стимулы: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Снижение налога на прибыль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Быстрая амортизация специального оборудования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Отсутствие платы за оборудование и его части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Упрощенный доступ к промышленной земле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Финансовые стимулы ( низкие кредиты)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F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900113" y="1244600"/>
            <a:ext cx="7488237" cy="3849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uk-UA" sz="3200" dirty="0" smtClean="0">
              <a:latin typeface="Myriad Pro" pitchFamily="34" charset="0"/>
              <a:cs typeface="+mn-cs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4000" b="1" dirty="0" smtClean="0">
                <a:solidFill>
                  <a:srgbClr val="FFCC00"/>
                </a:solidFill>
                <a:latin typeface="Verdana" pitchFamily="34" charset="0"/>
                <a:cs typeface="+mn-cs"/>
              </a:rPr>
              <a:t>Национальные проекты</a:t>
            </a:r>
            <a:r>
              <a:rPr lang="en-US" sz="4000" b="1" dirty="0" smtClean="0">
                <a:solidFill>
                  <a:srgbClr val="FFCC00"/>
                </a:solidFill>
                <a:latin typeface="Verdana" pitchFamily="34" charset="0"/>
                <a:cs typeface="+mn-cs"/>
              </a:rPr>
              <a:t>: </a:t>
            </a:r>
            <a:r>
              <a:rPr lang="ru-RU" sz="4000" b="1" dirty="0" smtClean="0">
                <a:solidFill>
                  <a:srgbClr val="FFCC00"/>
                </a:solidFill>
                <a:latin typeface="Verdana" pitchFamily="34" charset="0"/>
                <a:cs typeface="+mn-cs"/>
              </a:rPr>
              <a:t>Инвестируй в лучшее</a:t>
            </a:r>
            <a:r>
              <a:rPr lang="en-US" sz="4000" b="1" dirty="0" smtClean="0">
                <a:solidFill>
                  <a:srgbClr val="FFCC00"/>
                </a:solidFill>
                <a:latin typeface="Verdana" pitchFamily="34" charset="0"/>
                <a:cs typeface="+mn-cs"/>
              </a:rPr>
              <a:t>!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4000" b="1" dirty="0" smtClean="0">
              <a:solidFill>
                <a:srgbClr val="FFCC00"/>
              </a:solidFill>
              <a:latin typeface="Verdana" pitchFamily="34" charset="0"/>
              <a:cs typeface="+mn-cs"/>
            </a:endParaRPr>
          </a:p>
          <a:p>
            <a:pPr algn="ctr">
              <a:buFont typeface="Arial" pitchFamily="34" charset="0"/>
              <a:buNone/>
            </a:pPr>
            <a:endParaRPr lang="en-US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buFont typeface="Arial" pitchFamily="34" charset="0"/>
              <a:buNone/>
            </a:pPr>
            <a:endParaRPr lang="en-US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buFont typeface="Arial" pitchFamily="34" charset="0"/>
              <a:buNone/>
            </a:pPr>
            <a:endParaRPr lang="en-US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buFont typeface="Arial" pitchFamily="34" charset="0"/>
              <a:buNone/>
            </a:pPr>
            <a:r>
              <a:rPr lang="ru-RU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Для детальной информации посетите сайт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algn="ctr">
              <a:buFont typeface="Arial" pitchFamily="34" charset="0"/>
              <a:buNone/>
            </a:pPr>
            <a:r>
              <a:rPr lang="en-US" sz="2000" b="1" dirty="0" smtClean="0">
                <a:solidFill>
                  <a:srgbClr val="FFCC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InvestUkraine.com</a:t>
            </a:r>
            <a:endParaRPr lang="uk-UA" sz="2400" b="1" dirty="0">
              <a:latin typeface="Myriad Pro" pitchFamily="34" charset="0"/>
              <a:cs typeface="+mn-cs"/>
            </a:endParaRPr>
          </a:p>
        </p:txBody>
      </p:sp>
      <p:pic>
        <p:nvPicPr>
          <p:cNvPr id="1028" name="Picture 4" descr="I:\NP\LOGO IU&amp;NP\logo_eng_IU_N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869160"/>
            <a:ext cx="4132263" cy="1584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28625" y="50329"/>
            <a:ext cx="8501063" cy="714375"/>
          </a:xfrm>
        </p:spPr>
        <p:txBody>
          <a:bodyPr/>
          <a:lstStyle/>
          <a:p>
            <a:r>
              <a:rPr lang="ru-RU" sz="3200" b="1" i="1" dirty="0" smtClean="0">
                <a:solidFill>
                  <a:srgbClr val="003F5A"/>
                </a:solidFill>
                <a:ea typeface="Verdana" pitchFamily="-84" charset="0"/>
                <a:cs typeface="Verdana" pitchFamily="-84" charset="0"/>
              </a:rPr>
              <a:t>Что такое Национальный проект?</a:t>
            </a:r>
            <a:endParaRPr lang="ru-RU" sz="3200" b="1" i="1" dirty="0">
              <a:solidFill>
                <a:srgbClr val="003F5A"/>
              </a:solidFill>
              <a:ea typeface="Verdana" pitchFamily="-84" charset="0"/>
              <a:cs typeface="Verdana" pitchFamily="-84" charset="0"/>
            </a:endParaRPr>
          </a:p>
        </p:txBody>
      </p:sp>
      <p:sp>
        <p:nvSpPr>
          <p:cNvPr id="16387" name="Содержимое 3"/>
          <p:cNvSpPr>
            <a:spLocks noGrp="1"/>
          </p:cNvSpPr>
          <p:nvPr>
            <p:ph sz="half" idx="2"/>
          </p:nvPr>
        </p:nvSpPr>
        <p:spPr>
          <a:xfrm>
            <a:off x="4716016" y="1124744"/>
            <a:ext cx="4177159" cy="4248472"/>
          </a:xfrm>
        </p:spPr>
        <p:txBody>
          <a:bodyPr/>
          <a:lstStyle/>
          <a:p>
            <a:endParaRPr lang="ru-RU" sz="2200" dirty="0">
              <a:solidFill>
                <a:srgbClr val="003F5A"/>
              </a:solidFill>
            </a:endParaRPr>
          </a:p>
          <a:p>
            <a:pPr marL="342900" lvl="1" indent="-342900" algn="just">
              <a:spcBef>
                <a:spcPct val="0"/>
              </a:spcBef>
              <a:buClr>
                <a:srgbClr val="F79646"/>
              </a:buClr>
              <a:buFont typeface="Arial" pitchFamily="-84" charset="0"/>
              <a:buChar char="•"/>
            </a:pPr>
            <a:r>
              <a:rPr lang="ru-RU" sz="1800" dirty="0" smtClean="0">
                <a:solidFill>
                  <a:srgbClr val="003F5A"/>
                </a:solidFill>
                <a:latin typeface="Verdana" pitchFamily="-84" charset="0"/>
                <a:ea typeface="Verdana" pitchFamily="-84" charset="0"/>
                <a:cs typeface="Verdana" pitchFamily="-84" charset="0"/>
              </a:rPr>
              <a:t>Общенациональный масштаб</a:t>
            </a:r>
          </a:p>
          <a:p>
            <a:pPr marL="342900" lvl="1" indent="-342900" algn="just">
              <a:spcBef>
                <a:spcPct val="0"/>
              </a:spcBef>
              <a:buClr>
                <a:srgbClr val="F79646"/>
              </a:buClr>
              <a:buFont typeface="Arial" pitchFamily="-84" charset="0"/>
              <a:buChar char="•"/>
            </a:pPr>
            <a:endParaRPr lang="ru-RU" sz="1800" dirty="0" smtClean="0">
              <a:solidFill>
                <a:srgbClr val="003F5A"/>
              </a:solidFill>
              <a:latin typeface="Verdana" pitchFamily="-84" charset="0"/>
              <a:ea typeface="Verdana" pitchFamily="-84" charset="0"/>
              <a:cs typeface="Verdana" pitchFamily="-84" charset="0"/>
            </a:endParaRPr>
          </a:p>
          <a:p>
            <a:pPr marL="342900" lvl="1" indent="-342900" algn="just">
              <a:spcBef>
                <a:spcPct val="0"/>
              </a:spcBef>
              <a:buClr>
                <a:srgbClr val="F79646"/>
              </a:buClr>
              <a:buFont typeface="Arial" pitchFamily="-84" charset="0"/>
              <a:buChar char="•"/>
            </a:pPr>
            <a:endParaRPr lang="ru-RU" sz="1800" dirty="0" smtClean="0">
              <a:solidFill>
                <a:srgbClr val="003F5A"/>
              </a:solidFill>
              <a:latin typeface="Verdana" pitchFamily="-84" charset="0"/>
              <a:ea typeface="Verdana" pitchFamily="-84" charset="0"/>
              <a:cs typeface="Verdana" pitchFamily="-84" charset="0"/>
            </a:endParaRPr>
          </a:p>
          <a:p>
            <a:pPr marL="342900" lvl="1" indent="-342900" algn="just">
              <a:spcBef>
                <a:spcPct val="0"/>
              </a:spcBef>
              <a:buClr>
                <a:srgbClr val="F79646"/>
              </a:buClr>
              <a:buFont typeface="Arial" pitchFamily="-84" charset="0"/>
              <a:buChar char="•"/>
            </a:pPr>
            <a:r>
              <a:rPr lang="ru-RU" sz="1800" dirty="0" smtClean="0">
                <a:solidFill>
                  <a:srgbClr val="003F5A"/>
                </a:solidFill>
                <a:latin typeface="Verdana" pitchFamily="-84" charset="0"/>
                <a:ea typeface="Verdana" pitchFamily="-84" charset="0"/>
                <a:cs typeface="Verdana" pitchFamily="-84" charset="0"/>
              </a:rPr>
              <a:t>Стратегическая ориентация</a:t>
            </a:r>
          </a:p>
          <a:p>
            <a:pPr marL="342900" lvl="1" indent="-342900" algn="just">
              <a:spcBef>
                <a:spcPct val="0"/>
              </a:spcBef>
              <a:buClr>
                <a:srgbClr val="F79646"/>
              </a:buClr>
              <a:buFont typeface="Arial" pitchFamily="-84" charset="0"/>
              <a:buChar char="•"/>
            </a:pPr>
            <a:endParaRPr lang="ru-RU" sz="1800" dirty="0" smtClean="0">
              <a:solidFill>
                <a:srgbClr val="003F5A"/>
              </a:solidFill>
              <a:latin typeface="Verdana" pitchFamily="-84" charset="0"/>
              <a:ea typeface="Verdana" pitchFamily="-84" charset="0"/>
              <a:cs typeface="Verdana" pitchFamily="-84" charset="0"/>
            </a:endParaRPr>
          </a:p>
          <a:p>
            <a:pPr marL="342900" lvl="1" indent="-342900" algn="just">
              <a:spcBef>
                <a:spcPct val="0"/>
              </a:spcBef>
              <a:buClr>
                <a:srgbClr val="F79646"/>
              </a:buClr>
              <a:buFont typeface="Arial" pitchFamily="-84" charset="0"/>
              <a:buChar char="•"/>
            </a:pPr>
            <a:endParaRPr lang="ru-RU" sz="1800" dirty="0" smtClean="0">
              <a:solidFill>
                <a:srgbClr val="003F5A"/>
              </a:solidFill>
              <a:latin typeface="Verdana" pitchFamily="-84" charset="0"/>
              <a:ea typeface="Verdana" pitchFamily="-84" charset="0"/>
              <a:cs typeface="Verdana" pitchFamily="-84" charset="0"/>
            </a:endParaRPr>
          </a:p>
          <a:p>
            <a:pPr marL="342900" lvl="1" indent="-342900" algn="just">
              <a:spcBef>
                <a:spcPct val="0"/>
              </a:spcBef>
              <a:buClr>
                <a:srgbClr val="F79646"/>
              </a:buClr>
              <a:buFont typeface="Arial" pitchFamily="-84" charset="0"/>
              <a:buChar char="•"/>
            </a:pPr>
            <a:r>
              <a:rPr lang="ru-RU" sz="1800" dirty="0" smtClean="0">
                <a:solidFill>
                  <a:srgbClr val="003F5A"/>
                </a:solidFill>
                <a:latin typeface="Verdana" pitchFamily="-84" charset="0"/>
                <a:ea typeface="Verdana" pitchFamily="-84" charset="0"/>
                <a:cs typeface="Verdana" pitchFamily="-84" charset="0"/>
              </a:rPr>
              <a:t>Устанавливает новые отрасли и выступает двигателем роста для существующих секторов и отраслей</a:t>
            </a:r>
            <a:endParaRPr lang="ru-RU" sz="1800" dirty="0">
              <a:solidFill>
                <a:srgbClr val="003F5A"/>
              </a:solidFill>
              <a:latin typeface="Verdana" pitchFamily="-84" charset="0"/>
              <a:ea typeface="Verdana" pitchFamily="-84" charset="0"/>
              <a:cs typeface="Verdana" pitchFamily="-84" charset="0"/>
            </a:endParaRPr>
          </a:p>
        </p:txBody>
      </p:sp>
      <p:pic>
        <p:nvPicPr>
          <p:cNvPr id="7" name="Picture 2" descr="G:\NP\LOGO IU&amp;NP\____logo_eng_IU_N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9" y="5517083"/>
            <a:ext cx="2984270" cy="1080269"/>
          </a:xfrm>
          <a:prstGeom prst="rect">
            <a:avLst/>
          </a:prstGeom>
          <a:noFill/>
        </p:spPr>
      </p:pic>
      <p:sp>
        <p:nvSpPr>
          <p:cNvPr id="9" name="Дуга 8"/>
          <p:cNvSpPr/>
          <p:nvPr/>
        </p:nvSpPr>
        <p:spPr>
          <a:xfrm rot="5400000" flipV="1">
            <a:off x="1201092" y="1296294"/>
            <a:ext cx="1382218" cy="1327150"/>
          </a:xfrm>
          <a:prstGeom prst="arc">
            <a:avLst>
              <a:gd name="adj1" fmla="val 16050535"/>
              <a:gd name="adj2" fmla="val 291686"/>
            </a:avLst>
          </a:prstGeom>
          <a:ln w="3810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0" name="Дуга 9"/>
          <p:cNvSpPr/>
          <p:nvPr/>
        </p:nvSpPr>
        <p:spPr>
          <a:xfrm rot="5400000">
            <a:off x="1762125" y="982291"/>
            <a:ext cx="2246312" cy="1235075"/>
          </a:xfrm>
          <a:prstGeom prst="arc">
            <a:avLst>
              <a:gd name="adj1" fmla="val 16200000"/>
              <a:gd name="adj2" fmla="val 291686"/>
            </a:avLst>
          </a:prstGeom>
          <a:ln w="3810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1" name="Дуга 10"/>
          <p:cNvSpPr/>
          <p:nvPr/>
        </p:nvSpPr>
        <p:spPr>
          <a:xfrm rot="11506178" flipH="1">
            <a:off x="2412456" y="2506716"/>
            <a:ext cx="1421500" cy="946776"/>
          </a:xfrm>
          <a:prstGeom prst="arc">
            <a:avLst>
              <a:gd name="adj1" fmla="val 11922904"/>
              <a:gd name="adj2" fmla="val 291686"/>
            </a:avLst>
          </a:prstGeom>
          <a:ln w="3810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2" name="Дуга 11"/>
          <p:cNvSpPr/>
          <p:nvPr/>
        </p:nvSpPr>
        <p:spPr>
          <a:xfrm rot="10190142">
            <a:off x="908340" y="2610548"/>
            <a:ext cx="1205167" cy="868623"/>
          </a:xfrm>
          <a:prstGeom prst="arc">
            <a:avLst>
              <a:gd name="adj1" fmla="val 11922904"/>
              <a:gd name="adj2" fmla="val 291686"/>
            </a:avLst>
          </a:prstGeom>
          <a:ln w="3810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16200000" flipH="1">
            <a:off x="1982370" y="3776259"/>
            <a:ext cx="815032" cy="4258"/>
          </a:xfrm>
          <a:prstGeom prst="line">
            <a:avLst/>
          </a:prstGeom>
          <a:ln w="3810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кругленный прямоугольник 13"/>
          <p:cNvSpPr/>
          <p:nvPr/>
        </p:nvSpPr>
        <p:spPr>
          <a:xfrm>
            <a:off x="2621976" y="1573337"/>
            <a:ext cx="1445968" cy="559519"/>
          </a:xfrm>
          <a:prstGeom prst="round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Arial" pitchFamily="-84" charset="0"/>
              <a:cs typeface="Arial" pitchFamily="-8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835696" y="2527928"/>
            <a:ext cx="1152128" cy="954592"/>
          </a:xfrm>
          <a:prstGeom prst="roundRect">
            <a:avLst/>
          </a:prstGeom>
          <a:solidFill>
            <a:srgbClr val="003F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Arial" pitchFamily="-84" charset="0"/>
              <a:cs typeface="Arial" pitchFamily="-8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55576" y="1573337"/>
            <a:ext cx="1406478" cy="559519"/>
          </a:xfrm>
          <a:prstGeom prst="round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Arial" pitchFamily="-84" charset="0"/>
              <a:cs typeface="Arial" pitchFamily="-84" charset="0"/>
            </a:endParaRPr>
          </a:p>
        </p:txBody>
      </p:sp>
      <p:sp>
        <p:nvSpPr>
          <p:cNvPr id="17" name="Прямоугольник 10"/>
          <p:cNvSpPr>
            <a:spLocks noChangeArrowheads="1"/>
          </p:cNvSpPr>
          <p:nvPr/>
        </p:nvSpPr>
        <p:spPr bwMode="auto">
          <a:xfrm>
            <a:off x="755576" y="1628800"/>
            <a:ext cx="13681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3F5A"/>
                </a:solidFill>
                <a:latin typeface="Verdana" pitchFamily="-84" charset="0"/>
              </a:rPr>
              <a:t>ЭНЕРГИЯ</a:t>
            </a:r>
            <a:endParaRPr lang="ru-RU" sz="1400" b="1" dirty="0">
              <a:solidFill>
                <a:srgbClr val="003F5A"/>
              </a:solidFill>
              <a:latin typeface="Verdana" pitchFamily="-8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79512" y="2728895"/>
            <a:ext cx="1484293" cy="484081"/>
          </a:xfrm>
          <a:prstGeom prst="round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Arial" pitchFamily="-84" charset="0"/>
              <a:cs typeface="Arial" pitchFamily="-84" charset="0"/>
            </a:endParaRPr>
          </a:p>
        </p:txBody>
      </p:sp>
      <p:sp>
        <p:nvSpPr>
          <p:cNvPr id="19" name="Прямоугольник 13"/>
          <p:cNvSpPr>
            <a:spLocks noChangeArrowheads="1"/>
          </p:cNvSpPr>
          <p:nvPr/>
        </p:nvSpPr>
        <p:spPr bwMode="auto">
          <a:xfrm>
            <a:off x="179512" y="2799235"/>
            <a:ext cx="14842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3F5A"/>
                </a:solidFill>
                <a:latin typeface="Verdana" pitchFamily="-84" charset="0"/>
              </a:rPr>
              <a:t>ИНФРА-</a:t>
            </a:r>
          </a:p>
          <a:p>
            <a:pPr algn="ctr"/>
            <a:r>
              <a:rPr lang="ru-RU" sz="1400" b="1" dirty="0" smtClean="0">
                <a:solidFill>
                  <a:srgbClr val="003F5A"/>
                </a:solidFill>
                <a:latin typeface="Verdana" pitchFamily="-84" charset="0"/>
              </a:rPr>
              <a:t>СТРУКТУРА</a:t>
            </a:r>
            <a:endParaRPr lang="ru-RU" sz="1400" b="1" dirty="0">
              <a:solidFill>
                <a:srgbClr val="003F5A"/>
              </a:solidFill>
              <a:latin typeface="Verdana" pitchFamily="-8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510498" y="4035179"/>
            <a:ext cx="1801361" cy="617957"/>
          </a:xfrm>
          <a:prstGeom prst="round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Arial" pitchFamily="-84" charset="0"/>
              <a:cs typeface="Arial" pitchFamily="-84" charset="0"/>
            </a:endParaRPr>
          </a:p>
        </p:txBody>
      </p:sp>
      <p:sp>
        <p:nvSpPr>
          <p:cNvPr id="21" name="Прямоугольник 15"/>
          <p:cNvSpPr>
            <a:spLocks noChangeArrowheads="1"/>
          </p:cNvSpPr>
          <p:nvPr/>
        </p:nvSpPr>
        <p:spPr bwMode="auto">
          <a:xfrm>
            <a:off x="1510498" y="4038162"/>
            <a:ext cx="180136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3F5A"/>
                </a:solidFill>
                <a:latin typeface="Verdana" pitchFamily="-84" charset="0"/>
              </a:rPr>
              <a:t>ЗИМНЯЯ</a:t>
            </a:r>
          </a:p>
          <a:p>
            <a:pPr algn="ctr"/>
            <a:r>
              <a:rPr lang="ru-RU" sz="1400" b="1" dirty="0" smtClean="0">
                <a:solidFill>
                  <a:srgbClr val="003F5A"/>
                </a:solidFill>
                <a:latin typeface="Verdana" pitchFamily="-84" charset="0"/>
              </a:rPr>
              <a:t>ОЛИМПИАДА 2022</a:t>
            </a:r>
            <a:endParaRPr lang="ru-RU" sz="1400" b="1" dirty="0">
              <a:solidFill>
                <a:srgbClr val="003F5A"/>
              </a:solidFill>
              <a:latin typeface="Verdana" pitchFamily="-8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20226" y="2719060"/>
            <a:ext cx="1523782" cy="493916"/>
          </a:xfrm>
          <a:prstGeom prst="round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Arial" pitchFamily="-84" charset="0"/>
              <a:cs typeface="Arial" pitchFamily="-84" charset="0"/>
            </a:endParaRPr>
          </a:p>
        </p:txBody>
      </p:sp>
      <p:sp>
        <p:nvSpPr>
          <p:cNvPr id="23" name="Прямоугольник 17"/>
          <p:cNvSpPr>
            <a:spLocks noChangeArrowheads="1"/>
          </p:cNvSpPr>
          <p:nvPr/>
        </p:nvSpPr>
        <p:spPr bwMode="auto">
          <a:xfrm>
            <a:off x="3117326" y="2694406"/>
            <a:ext cx="15121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3F5A"/>
                </a:solidFill>
                <a:latin typeface="Verdana" pitchFamily="-84" charset="0"/>
              </a:rPr>
              <a:t>КАЧЕСТВО ЖИЗНИ</a:t>
            </a:r>
            <a:endParaRPr lang="ru-RU" sz="1400" b="1" dirty="0">
              <a:solidFill>
                <a:srgbClr val="003F5A"/>
              </a:solidFill>
              <a:latin typeface="Verdana" pitchFamily="-84" charset="0"/>
            </a:endParaRPr>
          </a:p>
        </p:txBody>
      </p:sp>
      <p:pic>
        <p:nvPicPr>
          <p:cNvPr id="24" name="Picture 2" descr="F:\NP\SHABLON PREZENTATSIJI\logo_N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2578170"/>
            <a:ext cx="936104" cy="79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Прямоугольник 25"/>
          <p:cNvSpPr>
            <a:spLocks noChangeArrowheads="1"/>
          </p:cNvSpPr>
          <p:nvPr/>
        </p:nvSpPr>
        <p:spPr bwMode="auto">
          <a:xfrm>
            <a:off x="2627784" y="1628800"/>
            <a:ext cx="15121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ru-RU" sz="1400" b="1" dirty="0" smtClean="0">
                <a:solidFill>
                  <a:srgbClr val="003F5A"/>
                </a:solidFill>
                <a:latin typeface="Verdana" pitchFamily="-84" charset="0"/>
              </a:rPr>
              <a:t>СЕЛЬСКОЕ</a:t>
            </a:r>
          </a:p>
          <a:p>
            <a:r>
              <a:rPr lang="ru-RU" sz="1400" b="1" dirty="0" smtClean="0">
                <a:solidFill>
                  <a:srgbClr val="003F5A"/>
                </a:solidFill>
                <a:latin typeface="Verdana" pitchFamily="-84" charset="0"/>
              </a:rPr>
              <a:t>ХОЗЯЙСТВО</a:t>
            </a:r>
            <a:endParaRPr lang="ru-RU" sz="1400" b="1" dirty="0">
              <a:solidFill>
                <a:srgbClr val="003F5A"/>
              </a:solidFill>
              <a:latin typeface="Verdana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196752"/>
            <a:ext cx="763284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41313" algn="just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300" dirty="0" smtClean="0">
                <a:solidFill>
                  <a:srgbClr val="003F5A"/>
                </a:solidFill>
                <a:cs typeface="Arial Unicode MS" charset="0"/>
              </a:rPr>
              <a:t> </a:t>
            </a:r>
            <a:r>
              <a:rPr lang="ru-RU" dirty="0" smtClean="0">
                <a:solidFill>
                  <a:srgbClr val="003F5A"/>
                </a:solidFill>
                <a:cs typeface="Arial Unicode MS" charset="0"/>
              </a:rPr>
              <a:t>Национальных проектов находятся в управлении Агентства.</a:t>
            </a:r>
          </a:p>
          <a:p>
            <a:pPr marL="341313" indent="-341313" algn="just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dirty="0" smtClean="0">
              <a:solidFill>
                <a:srgbClr val="003F5A"/>
              </a:solidFill>
              <a:cs typeface="Arial Unicode MS" charset="0"/>
            </a:endParaRPr>
          </a:p>
          <a:p>
            <a:pPr marL="341313" indent="-341313" algn="just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dirty="0" smtClean="0">
                <a:solidFill>
                  <a:srgbClr val="003F5A"/>
                </a:solidFill>
                <a:cs typeface="Arial Unicode MS" charset="0"/>
              </a:rPr>
              <a:t>Национальных проекта: Воздушный экспресс, Новая жизнь, Открытый мир и </a:t>
            </a:r>
            <a:r>
              <a:rPr lang="en-US" dirty="0" smtClean="0">
                <a:solidFill>
                  <a:srgbClr val="003F5A"/>
                </a:solidFill>
                <a:cs typeface="Arial Unicode MS" charset="0"/>
              </a:rPr>
              <a:t>LNG-</a:t>
            </a:r>
            <a:r>
              <a:rPr lang="ru-RU" dirty="0" smtClean="0">
                <a:solidFill>
                  <a:srgbClr val="003F5A"/>
                </a:solidFill>
                <a:cs typeface="Arial Unicode MS" charset="0"/>
              </a:rPr>
              <a:t>терминал перешли к стадии реализации.</a:t>
            </a:r>
          </a:p>
          <a:p>
            <a:pPr marL="341313" indent="-341313" algn="just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dirty="0" smtClean="0">
              <a:solidFill>
                <a:srgbClr val="003F5A"/>
              </a:solidFill>
              <a:cs typeface="Arial Unicode MS" charset="0"/>
            </a:endParaRPr>
          </a:p>
          <a:p>
            <a:pPr marL="341313" indent="-341313" algn="just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dirty="0" smtClean="0">
              <a:solidFill>
                <a:srgbClr val="003F5A"/>
              </a:solidFill>
              <a:cs typeface="Arial Unicode MS" charset="0"/>
            </a:endParaRPr>
          </a:p>
          <a:p>
            <a:pPr marL="341313" indent="-341313" algn="just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dirty="0" smtClean="0">
              <a:solidFill>
                <a:srgbClr val="003F5A"/>
              </a:solidFill>
              <a:cs typeface="Arial Unicode MS" charset="0"/>
            </a:endParaRPr>
          </a:p>
          <a:p>
            <a:pPr marL="341313" indent="-341313" algn="just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dirty="0" smtClean="0">
                <a:solidFill>
                  <a:srgbClr val="003F5A"/>
                </a:solidFill>
                <a:cs typeface="Arial Unicode MS" charset="0"/>
              </a:rPr>
              <a:t>Завершена фаза разработки ТЭО 11 Национальных проектов и их компонентов.</a:t>
            </a:r>
          </a:p>
          <a:p>
            <a:pPr marL="341313" indent="-341313" algn="just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>
              <a:solidFill>
                <a:srgbClr val="003F5A"/>
              </a:solidFill>
              <a:cs typeface="Arial Unicode MS" charset="0"/>
            </a:endParaRPr>
          </a:p>
          <a:p>
            <a:pPr marL="341313" indent="-341313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>
              <a:solidFill>
                <a:srgbClr val="003F5A"/>
              </a:solidFill>
              <a:cs typeface="Arial Unicode MS" charset="0"/>
            </a:endParaRPr>
          </a:p>
          <a:p>
            <a:pPr marL="341313" indent="-341313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uk-UA" dirty="0" smtClean="0">
              <a:solidFill>
                <a:srgbClr val="003F5A"/>
              </a:solidFill>
              <a:cs typeface="Arial Unicode MS" charset="0"/>
            </a:endParaRPr>
          </a:p>
          <a:p>
            <a:pPr marL="341313" indent="-341313" algn="just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uk-UA" dirty="0" smtClean="0">
              <a:solidFill>
                <a:srgbClr val="003F5A"/>
              </a:solidFill>
              <a:cs typeface="Arial Unicode MS" charset="0"/>
            </a:endParaRPr>
          </a:p>
          <a:p>
            <a:pPr marL="341313" indent="-341313" algn="just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uk-UA" dirty="0" smtClean="0">
              <a:solidFill>
                <a:srgbClr val="003F5A"/>
              </a:solidFill>
              <a:cs typeface="Arial Unicode MS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16632"/>
            <a:ext cx="8286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41313" algn="ctr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b="1" i="1" dirty="0" smtClean="0">
                <a:solidFill>
                  <a:srgbClr val="003F5A"/>
                </a:solidFill>
                <a:latin typeface="+mj-lt"/>
                <a:cs typeface="Arial Unicode MS" charset="0"/>
              </a:rPr>
              <a:t>Ключевые индикаторы</a:t>
            </a:r>
            <a:endParaRPr lang="ru-RU" sz="2600" dirty="0"/>
          </a:p>
        </p:txBody>
      </p:sp>
      <p:pic>
        <p:nvPicPr>
          <p:cNvPr id="6" name="Picture 2" descr="G:\NP\LOGO IU&amp;NP\____logo_eng_IU_N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9" y="5517232"/>
            <a:ext cx="2984270" cy="1080269"/>
          </a:xfrm>
          <a:prstGeom prst="rect">
            <a:avLst/>
          </a:prstGeom>
          <a:noFill/>
        </p:spPr>
      </p:pic>
      <p:sp>
        <p:nvSpPr>
          <p:cNvPr id="5" name="Овал 4"/>
          <p:cNvSpPr/>
          <p:nvPr/>
        </p:nvSpPr>
        <p:spPr bwMode="auto">
          <a:xfrm>
            <a:off x="635213" y="1154361"/>
            <a:ext cx="504056" cy="504056"/>
          </a:xfrm>
          <a:prstGeom prst="ellipse">
            <a:avLst/>
          </a:prstGeom>
          <a:solidFill>
            <a:srgbClr val="E46C0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E46C0A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1196752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/>
              <a:t>15</a:t>
            </a:r>
            <a:endParaRPr lang="ru-RU" sz="2400" b="1" dirty="0"/>
          </a:p>
        </p:txBody>
      </p:sp>
      <p:sp>
        <p:nvSpPr>
          <p:cNvPr id="8" name="Овал 7"/>
          <p:cNvSpPr/>
          <p:nvPr/>
        </p:nvSpPr>
        <p:spPr bwMode="auto">
          <a:xfrm>
            <a:off x="635213" y="1988840"/>
            <a:ext cx="504056" cy="504056"/>
          </a:xfrm>
          <a:prstGeom prst="ellipse">
            <a:avLst/>
          </a:prstGeom>
          <a:solidFill>
            <a:srgbClr val="E46C0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E46C0A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83568" y="2031231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4</a:t>
            </a:r>
            <a:endParaRPr lang="ru-RU" sz="2400" b="1" dirty="0"/>
          </a:p>
        </p:txBody>
      </p:sp>
      <p:sp>
        <p:nvSpPr>
          <p:cNvPr id="10" name="Овал 9"/>
          <p:cNvSpPr/>
          <p:nvPr/>
        </p:nvSpPr>
        <p:spPr bwMode="auto">
          <a:xfrm>
            <a:off x="611560" y="3717032"/>
            <a:ext cx="504056" cy="504056"/>
          </a:xfrm>
          <a:prstGeom prst="ellipse">
            <a:avLst/>
          </a:prstGeom>
          <a:solidFill>
            <a:srgbClr val="E46C0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E46C0A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560" y="3759423"/>
            <a:ext cx="5107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11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/>
          </p:cNvSpPr>
          <p:nvPr/>
        </p:nvSpPr>
        <p:spPr bwMode="auto">
          <a:xfrm>
            <a:off x="457200" y="66675"/>
            <a:ext cx="8242300" cy="660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40639" bIns="0" anchor="ctr">
            <a:prstTxWarp prst="textNoShape">
              <a:avLst/>
            </a:prstTxWarp>
          </a:bodyPr>
          <a:lstStyle/>
          <a:p>
            <a:pPr marL="39688" algn="ctr" eaLnBrk="0" hangingPunct="0"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  <a:tab pos="10375900" algn="l"/>
              </a:tabLst>
            </a:pPr>
            <a:r>
              <a:rPr lang="ru-RU" sz="3200" b="1" i="1" dirty="0" smtClean="0">
                <a:solidFill>
                  <a:srgbClr val="003F5A"/>
                </a:solidFill>
                <a:latin typeface="+mj-lt"/>
                <a:sym typeface="Calibri Bold Italic" pitchFamily="34" charset="0"/>
              </a:rPr>
              <a:t>Национальные проекты</a:t>
            </a:r>
            <a:endParaRPr lang="en-US" sz="3200" b="1" i="1" dirty="0">
              <a:solidFill>
                <a:srgbClr val="003F5A"/>
              </a:solidFill>
              <a:latin typeface="+mj-lt"/>
              <a:sym typeface="Calibri Bold Italic" pitchFamily="34" charset="0"/>
            </a:endParaRPr>
          </a:p>
        </p:txBody>
      </p:sp>
      <p:pic>
        <p:nvPicPr>
          <p:cNvPr id="6" name="Picture 2" descr="G:\NP\LOGO IU&amp;NP\____logo_eng_IU_N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9" y="5517232"/>
            <a:ext cx="2984270" cy="1080269"/>
          </a:xfrm>
          <a:prstGeom prst="rect">
            <a:avLst/>
          </a:prstGeom>
          <a:noFill/>
        </p:spPr>
      </p:pic>
      <p:pic>
        <p:nvPicPr>
          <p:cNvPr id="9" name="Picture 2" descr="C:\Users\Yar_Zen\Desktop\NEW_ICONS_ENG.png"/>
          <p:cNvPicPr>
            <a:picLocks noChangeAspect="1" noChangeArrowheads="1"/>
          </p:cNvPicPr>
          <p:nvPr/>
        </p:nvPicPr>
        <p:blipFill>
          <a:blip r:embed="rId3" cstate="print"/>
          <a:srcRect t="20306" r="89778" b="62772"/>
          <a:stretch>
            <a:fillRect/>
          </a:stretch>
        </p:blipFill>
        <p:spPr bwMode="auto">
          <a:xfrm>
            <a:off x="755576" y="1738620"/>
            <a:ext cx="792088" cy="720080"/>
          </a:xfrm>
          <a:prstGeom prst="rect">
            <a:avLst/>
          </a:prstGeom>
          <a:noFill/>
        </p:spPr>
      </p:pic>
      <p:pic>
        <p:nvPicPr>
          <p:cNvPr id="10" name="Picture 2" descr="C:\Users\Yar_Zen\Desktop\NEW_ICONS_ENG.png"/>
          <p:cNvPicPr>
            <a:picLocks noChangeAspect="1" noChangeArrowheads="1"/>
          </p:cNvPicPr>
          <p:nvPr/>
        </p:nvPicPr>
        <p:blipFill>
          <a:blip r:embed="rId3" cstate="print"/>
          <a:srcRect l="53896" r="36374" b="84770"/>
          <a:stretch>
            <a:fillRect/>
          </a:stretch>
        </p:blipFill>
        <p:spPr bwMode="auto">
          <a:xfrm>
            <a:off x="793676" y="2602716"/>
            <a:ext cx="753988" cy="648072"/>
          </a:xfrm>
          <a:prstGeom prst="rect">
            <a:avLst/>
          </a:prstGeom>
          <a:noFill/>
        </p:spPr>
      </p:pic>
      <p:pic>
        <p:nvPicPr>
          <p:cNvPr id="11" name="Picture 2" descr="C:\Users\Yar_Zen\Desktop\NEW_ICONS_ENG.png"/>
          <p:cNvPicPr>
            <a:picLocks noChangeAspect="1" noChangeArrowheads="1"/>
          </p:cNvPicPr>
          <p:nvPr/>
        </p:nvPicPr>
        <p:blipFill>
          <a:blip r:embed="rId3" cstate="print"/>
          <a:srcRect l="1858" t="83967" r="89779"/>
          <a:stretch>
            <a:fillRect/>
          </a:stretch>
        </p:blipFill>
        <p:spPr bwMode="auto">
          <a:xfrm>
            <a:off x="899592" y="3538820"/>
            <a:ext cx="648072" cy="682268"/>
          </a:xfrm>
          <a:prstGeom prst="rect">
            <a:avLst/>
          </a:prstGeom>
          <a:noFill/>
        </p:spPr>
      </p:pic>
      <p:pic>
        <p:nvPicPr>
          <p:cNvPr id="12" name="Picture 2" descr="C:\Users\Yar_Zen\Desktop\NEW_ICONS_ENG.png"/>
          <p:cNvPicPr>
            <a:picLocks noChangeAspect="1" noChangeArrowheads="1"/>
          </p:cNvPicPr>
          <p:nvPr/>
        </p:nvPicPr>
        <p:blipFill>
          <a:blip r:embed="rId3" cstate="print"/>
          <a:srcRect l="54825" t="82918" r="36812"/>
          <a:stretch>
            <a:fillRect/>
          </a:stretch>
        </p:blipFill>
        <p:spPr bwMode="auto">
          <a:xfrm>
            <a:off x="5148064" y="1666612"/>
            <a:ext cx="648072" cy="726892"/>
          </a:xfrm>
          <a:prstGeom prst="rect">
            <a:avLst/>
          </a:prstGeom>
          <a:noFill/>
        </p:spPr>
      </p:pic>
      <p:pic>
        <p:nvPicPr>
          <p:cNvPr id="13" name="Picture 2" descr="C:\Users\Yar_Zen\Desktop\NEW_ICONS_ENG.png"/>
          <p:cNvPicPr>
            <a:picLocks noChangeAspect="1" noChangeArrowheads="1"/>
          </p:cNvPicPr>
          <p:nvPr/>
        </p:nvPicPr>
        <p:blipFill>
          <a:blip r:embed="rId3" cstate="print"/>
          <a:srcRect t="41416" r="90216" b="41662"/>
          <a:stretch>
            <a:fillRect/>
          </a:stretch>
        </p:blipFill>
        <p:spPr bwMode="auto">
          <a:xfrm>
            <a:off x="5037956" y="2602716"/>
            <a:ext cx="758180" cy="720080"/>
          </a:xfrm>
          <a:prstGeom prst="rect">
            <a:avLst/>
          </a:prstGeom>
          <a:noFill/>
        </p:spPr>
      </p:pic>
      <p:pic>
        <p:nvPicPr>
          <p:cNvPr id="16" name="Picture 2" descr="C:\Users\Yar_Zen\Desktop\NEW_ICONS_ENG.png"/>
          <p:cNvPicPr>
            <a:picLocks noChangeAspect="1" noChangeArrowheads="1"/>
          </p:cNvPicPr>
          <p:nvPr/>
        </p:nvPicPr>
        <p:blipFill>
          <a:blip r:embed="rId3" cstate="print"/>
          <a:srcRect l="54825" t="20306" r="36976" b="64464"/>
          <a:stretch>
            <a:fillRect/>
          </a:stretch>
        </p:blipFill>
        <p:spPr bwMode="auto">
          <a:xfrm>
            <a:off x="5160764" y="3538820"/>
            <a:ext cx="635372" cy="648072"/>
          </a:xfrm>
          <a:prstGeom prst="rect">
            <a:avLst/>
          </a:prstGeom>
          <a:noFill/>
        </p:spPr>
      </p:pic>
      <p:grpSp>
        <p:nvGrpSpPr>
          <p:cNvPr id="2" name="Group 33"/>
          <p:cNvGrpSpPr/>
          <p:nvPr/>
        </p:nvGrpSpPr>
        <p:grpSpPr>
          <a:xfrm>
            <a:off x="1531762" y="1964538"/>
            <a:ext cx="1752316" cy="274471"/>
            <a:chOff x="1531762" y="1964538"/>
            <a:chExt cx="1752316" cy="274471"/>
          </a:xfrm>
        </p:grpSpPr>
        <p:sp>
          <p:nvSpPr>
            <p:cNvPr id="15" name="Isosceles Triangle 14"/>
            <p:cNvSpPr/>
            <p:nvPr/>
          </p:nvSpPr>
          <p:spPr>
            <a:xfrm flipV="1">
              <a:off x="2949961" y="1964689"/>
              <a:ext cx="334117" cy="274320"/>
            </a:xfrm>
            <a:prstGeom prst="triangle">
              <a:avLst/>
            </a:prstGeom>
            <a:solidFill>
              <a:srgbClr val="003F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531762" y="1964538"/>
              <a:ext cx="1584176" cy="274320"/>
            </a:xfrm>
            <a:prstGeom prst="rect">
              <a:avLst/>
            </a:prstGeom>
            <a:solidFill>
              <a:srgbClr val="003F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400" b="1" dirty="0" smtClean="0">
                  <a:latin typeface="Arial" pitchFamily="34" charset="0"/>
                  <a:cs typeface="Arial" pitchFamily="34" charset="0"/>
                </a:rPr>
                <a:t> Чистый город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" name="Rectangle 19"/>
          <p:cNvSpPr/>
          <p:nvPr/>
        </p:nvSpPr>
        <p:spPr>
          <a:xfrm>
            <a:off x="1533034" y="2795558"/>
            <a:ext cx="2682269" cy="274320"/>
          </a:xfrm>
          <a:prstGeom prst="rect">
            <a:avLst/>
          </a:prstGeom>
          <a:solidFill>
            <a:srgbClr val="003F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Киевская кольцевая дорога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20"/>
          <p:cNvGrpSpPr/>
          <p:nvPr/>
        </p:nvGrpSpPr>
        <p:grpSpPr>
          <a:xfrm>
            <a:off x="1526861" y="3745150"/>
            <a:ext cx="1482908" cy="274471"/>
            <a:chOff x="1531762" y="1964538"/>
            <a:chExt cx="1482908" cy="274471"/>
          </a:xfrm>
        </p:grpSpPr>
        <p:sp>
          <p:nvSpPr>
            <p:cNvPr id="22" name="Isosceles Triangle 21"/>
            <p:cNvSpPr/>
            <p:nvPr/>
          </p:nvSpPr>
          <p:spPr>
            <a:xfrm flipV="1">
              <a:off x="2680553" y="1964689"/>
              <a:ext cx="334117" cy="274320"/>
            </a:xfrm>
            <a:prstGeom prst="triangle">
              <a:avLst/>
            </a:prstGeom>
            <a:solidFill>
              <a:srgbClr val="003F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531762" y="1964538"/>
              <a:ext cx="1316947" cy="274320"/>
            </a:xfrm>
            <a:prstGeom prst="rect">
              <a:avLst/>
            </a:prstGeom>
            <a:solidFill>
              <a:srgbClr val="003F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400" b="1" dirty="0" smtClean="0">
                  <a:latin typeface="Arial" pitchFamily="34" charset="0"/>
                  <a:cs typeface="Arial" pitchFamily="34" charset="0"/>
                </a:rPr>
                <a:t> Технополис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up 23"/>
          <p:cNvGrpSpPr/>
          <p:nvPr/>
        </p:nvGrpSpPr>
        <p:grpSpPr>
          <a:xfrm>
            <a:off x="5796136" y="1903344"/>
            <a:ext cx="2544420" cy="274471"/>
            <a:chOff x="1531762" y="1964538"/>
            <a:chExt cx="2544420" cy="274471"/>
          </a:xfrm>
        </p:grpSpPr>
        <p:sp>
          <p:nvSpPr>
            <p:cNvPr id="25" name="Isosceles Triangle 24"/>
            <p:cNvSpPr/>
            <p:nvPr/>
          </p:nvSpPr>
          <p:spPr>
            <a:xfrm flipV="1">
              <a:off x="3742065" y="1964689"/>
              <a:ext cx="334117" cy="274320"/>
            </a:xfrm>
            <a:prstGeom prst="triangle">
              <a:avLst/>
            </a:prstGeom>
            <a:solidFill>
              <a:srgbClr val="003F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531762" y="1964538"/>
              <a:ext cx="2376264" cy="274320"/>
            </a:xfrm>
            <a:prstGeom prst="rect">
              <a:avLst/>
            </a:prstGeom>
            <a:solidFill>
              <a:srgbClr val="003F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400" b="1" dirty="0" smtClean="0">
                  <a:latin typeface="Arial" pitchFamily="34" charset="0"/>
                  <a:cs typeface="Arial" pitchFamily="34" charset="0"/>
                </a:rPr>
                <a:t> Индустриальные парки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Group 26"/>
          <p:cNvGrpSpPr/>
          <p:nvPr/>
        </p:nvGrpSpPr>
        <p:grpSpPr>
          <a:xfrm>
            <a:off x="5796136" y="2794416"/>
            <a:ext cx="2902265" cy="274471"/>
            <a:chOff x="1531762" y="1964538"/>
            <a:chExt cx="2902265" cy="274471"/>
          </a:xfrm>
        </p:grpSpPr>
        <p:sp>
          <p:nvSpPr>
            <p:cNvPr id="28" name="Isosceles Triangle 27"/>
            <p:cNvSpPr/>
            <p:nvPr/>
          </p:nvSpPr>
          <p:spPr>
            <a:xfrm flipV="1">
              <a:off x="4099910" y="1964689"/>
              <a:ext cx="334117" cy="274320"/>
            </a:xfrm>
            <a:prstGeom prst="triangle">
              <a:avLst/>
            </a:prstGeom>
            <a:solidFill>
              <a:srgbClr val="003F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531762" y="1964538"/>
              <a:ext cx="2736304" cy="274320"/>
            </a:xfrm>
            <a:prstGeom prst="rect">
              <a:avLst/>
            </a:prstGeom>
            <a:solidFill>
              <a:srgbClr val="003F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400" b="1" dirty="0" smtClean="0">
                  <a:latin typeface="Arial" pitchFamily="34" charset="0"/>
                  <a:cs typeface="Arial" pitchFamily="34" charset="0"/>
                </a:rPr>
                <a:t> Олимпийская надежда 2022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" name="Group 29"/>
          <p:cNvGrpSpPr/>
          <p:nvPr/>
        </p:nvGrpSpPr>
        <p:grpSpPr>
          <a:xfrm>
            <a:off x="5796136" y="3746292"/>
            <a:ext cx="1817025" cy="274471"/>
            <a:chOff x="1531762" y="1964538"/>
            <a:chExt cx="1817025" cy="274471"/>
          </a:xfrm>
        </p:grpSpPr>
        <p:sp>
          <p:nvSpPr>
            <p:cNvPr id="31" name="Isosceles Triangle 30"/>
            <p:cNvSpPr/>
            <p:nvPr/>
          </p:nvSpPr>
          <p:spPr>
            <a:xfrm flipV="1">
              <a:off x="3014670" y="1964689"/>
              <a:ext cx="334117" cy="274320"/>
            </a:xfrm>
            <a:prstGeom prst="triangle">
              <a:avLst/>
            </a:prstGeom>
            <a:solidFill>
              <a:srgbClr val="003F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531762" y="1964538"/>
              <a:ext cx="1656184" cy="274320"/>
            </a:xfrm>
            <a:prstGeom prst="rect">
              <a:avLst/>
            </a:prstGeom>
            <a:solidFill>
              <a:srgbClr val="003F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400" b="1" dirty="0" smtClean="0">
                  <a:latin typeface="Arial" pitchFamily="34" charset="0"/>
                  <a:cs typeface="Arial" pitchFamily="34" charset="0"/>
                </a:rPr>
                <a:t> Зеленые рынки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3" name="Isosceles Triangle 32"/>
          <p:cNvSpPr/>
          <p:nvPr/>
        </p:nvSpPr>
        <p:spPr>
          <a:xfrm flipV="1">
            <a:off x="4045999" y="2794416"/>
            <a:ext cx="334117" cy="274320"/>
          </a:xfrm>
          <a:prstGeom prst="triangle">
            <a:avLst/>
          </a:prstGeom>
          <a:solidFill>
            <a:srgbClr val="003F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 bwMode="auto">
          <a:xfrm>
            <a:off x="1115616" y="4365104"/>
            <a:ext cx="7848872" cy="1296144"/>
          </a:xfrm>
          <a:prstGeom prst="roundRect">
            <a:avLst/>
          </a:prstGeom>
          <a:solidFill>
            <a:srgbClr val="003F5A">
              <a:alpha val="15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0"/>
            <a:ext cx="842968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41313" algn="just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uk-UA" dirty="0" smtClean="0">
              <a:solidFill>
                <a:srgbClr val="003F5A"/>
              </a:solidFill>
              <a:cs typeface="Arial Unicode MS" charset="0"/>
            </a:endParaRPr>
          </a:p>
          <a:p>
            <a:pPr marL="341313" indent="-341313" algn="just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uk-UA" dirty="0" smtClean="0">
              <a:solidFill>
                <a:srgbClr val="003F5A"/>
              </a:solidFill>
              <a:cs typeface="Arial Unicode MS" charset="0"/>
            </a:endParaRPr>
          </a:p>
          <a:p>
            <a:pPr marL="341313" indent="-341313" algn="just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uk-UA" dirty="0" smtClean="0">
              <a:solidFill>
                <a:srgbClr val="003F5A"/>
              </a:solidFill>
              <a:cs typeface="Arial Unicode MS" charset="0"/>
            </a:endParaRPr>
          </a:p>
          <a:p>
            <a:endParaRPr lang="ru-RU" dirty="0"/>
          </a:p>
        </p:txBody>
      </p:sp>
      <p:pic>
        <p:nvPicPr>
          <p:cNvPr id="6" name="Picture 2" descr="G:\NP\LOGO IU&amp;NP\____logo_eng_IU_N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9" y="5517232"/>
            <a:ext cx="2984270" cy="1080269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67544" y="116632"/>
            <a:ext cx="8286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41313" algn="ctr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b="1" i="1" dirty="0" smtClean="0">
                <a:solidFill>
                  <a:srgbClr val="003F5A"/>
                </a:solidFill>
                <a:latin typeface="+mj-lt"/>
                <a:cs typeface="Arial Unicode MS" charset="0"/>
              </a:rPr>
              <a:t>        Национальный проект</a:t>
            </a:r>
            <a:r>
              <a:rPr lang="en-US" sz="3200" b="1" i="1" dirty="0" smtClean="0">
                <a:solidFill>
                  <a:srgbClr val="003F5A"/>
                </a:solidFill>
                <a:latin typeface="+mj-lt"/>
                <a:cs typeface="Arial Unicode MS" charset="0"/>
              </a:rPr>
              <a:t> “</a:t>
            </a:r>
            <a:r>
              <a:rPr lang="ru-RU" sz="3200" b="1" i="1" dirty="0" smtClean="0">
                <a:solidFill>
                  <a:srgbClr val="003F5A"/>
                </a:solidFill>
                <a:latin typeface="+mj-lt"/>
                <a:cs typeface="Arial Unicode MS" charset="0"/>
              </a:rPr>
              <a:t>Чистый город</a:t>
            </a:r>
            <a:r>
              <a:rPr lang="en-US" sz="3200" b="1" i="1" dirty="0" smtClean="0">
                <a:solidFill>
                  <a:srgbClr val="003F5A"/>
                </a:solidFill>
                <a:latin typeface="+mj-lt"/>
                <a:cs typeface="Arial Unicode MS" charset="0"/>
              </a:rPr>
              <a:t>”</a:t>
            </a:r>
            <a:endParaRPr lang="ru-RU" sz="2600" dirty="0"/>
          </a:p>
        </p:txBody>
      </p:sp>
      <p:sp>
        <p:nvSpPr>
          <p:cNvPr id="9" name="Text Box 1"/>
          <p:cNvSpPr txBox="1">
            <a:spLocks noChangeArrowheads="1"/>
          </p:cNvSpPr>
          <p:nvPr/>
        </p:nvSpPr>
        <p:spPr bwMode="auto">
          <a:xfrm>
            <a:off x="1331640" y="908720"/>
            <a:ext cx="7293496" cy="4824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just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uk-UA" sz="2200" b="1" dirty="0">
              <a:solidFill>
                <a:srgbClr val="003F5A"/>
              </a:solidFill>
              <a:latin typeface="Calibri" pitchFamily="32" charset="0"/>
              <a:cs typeface="Arial Unicode MS" charset="0"/>
            </a:endParaRPr>
          </a:p>
        </p:txBody>
      </p:sp>
      <p:pic>
        <p:nvPicPr>
          <p:cNvPr id="5122" name="Picture 2" descr="C:\Users\Yar_Zen\Desktop\CC_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16632"/>
            <a:ext cx="1079500" cy="107950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1547664" y="1196752"/>
            <a:ext cx="6696744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tx1"/>
                </a:solidFill>
              </a:rPr>
              <a:t>Цели проекта:</a:t>
            </a:r>
          </a:p>
          <a:p>
            <a:endParaRPr lang="ru-RU" sz="1600" b="1" dirty="0" smtClean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</a:rPr>
              <a:t> Создание отрасли управления твердыми бытовыми отходами (ТБО)</a:t>
            </a:r>
          </a:p>
          <a:p>
            <a:pPr algn="just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</a:rPr>
              <a:t> Радикальное сокращение </a:t>
            </a:r>
            <a:r>
              <a:rPr lang="ru-RU" sz="1600" dirty="0" smtClean="0">
                <a:solidFill>
                  <a:schemeClr val="tx1"/>
                </a:solidFill>
              </a:rPr>
              <a:t>неутилизированых</a:t>
            </a:r>
            <a:r>
              <a:rPr lang="ru-RU" sz="1600" dirty="0" smtClean="0">
                <a:solidFill>
                  <a:schemeClr val="tx1"/>
                </a:solidFill>
              </a:rPr>
              <a:t> ТБО</a:t>
            </a:r>
          </a:p>
          <a:p>
            <a:pPr algn="just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</a:rPr>
              <a:t> Улучшение экологической ситуации в украинских городах</a:t>
            </a:r>
          </a:p>
          <a:p>
            <a:pPr algn="just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</a:rPr>
              <a:t> Предоставление украинским предприятиям вторичного сырья</a:t>
            </a:r>
          </a:p>
          <a:p>
            <a:pPr algn="just"/>
            <a:endParaRPr lang="ru-RU" sz="1600" b="1" dirty="0" smtClean="0">
              <a:solidFill>
                <a:schemeClr val="tx1"/>
              </a:solidFill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</a:rPr>
              <a:t>Объект и объемы инвестиций :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комплексы переработки ТБО в 10 </a:t>
            </a:r>
            <a:r>
              <a:rPr lang="ru-RU" sz="1600" dirty="0" smtClean="0">
                <a:solidFill>
                  <a:schemeClr val="tx1"/>
                </a:solidFill>
              </a:rPr>
              <a:t>пилотных</a:t>
            </a:r>
            <a:r>
              <a:rPr lang="ru-RU" sz="1600" dirty="0" smtClean="0">
                <a:solidFill>
                  <a:schemeClr val="tx1"/>
                </a:solidFill>
              </a:rPr>
              <a:t> городах. Средний объем инвестиций, в зависимости от мощности и технологии, составляет от 30 до 60 миллионов евро</a:t>
            </a:r>
          </a:p>
          <a:p>
            <a:endParaRPr lang="ru-RU" sz="1400" dirty="0" smtClean="0">
              <a:solidFill>
                <a:schemeClr val="tx1"/>
              </a:solidFill>
            </a:endParaRPr>
          </a:p>
          <a:p>
            <a:endParaRPr lang="ru-RU" sz="1400" dirty="0" smtClean="0">
              <a:solidFill>
                <a:schemeClr val="tx1"/>
              </a:solidFill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</a:rPr>
              <a:t>Инвестиционные параметры: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Срок окупаемости каждого регионального компонента проекта составляет от 5 до 7 лет. Ожидаемые объемы инвестиций (за все года) до 400 млн. евро.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20" y="0"/>
            <a:ext cx="842968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41313" algn="just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uk-UA" dirty="0" smtClean="0">
              <a:solidFill>
                <a:srgbClr val="003F5A"/>
              </a:solidFill>
              <a:cs typeface="Arial Unicode MS" charset="0"/>
            </a:endParaRPr>
          </a:p>
          <a:p>
            <a:pPr marL="341313" indent="-341313" algn="just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uk-UA" dirty="0" smtClean="0">
              <a:solidFill>
                <a:srgbClr val="003F5A"/>
              </a:solidFill>
              <a:cs typeface="Arial Unicode MS" charset="0"/>
            </a:endParaRPr>
          </a:p>
          <a:p>
            <a:pPr marL="341313" indent="-341313" algn="just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uk-UA" dirty="0" smtClean="0">
              <a:solidFill>
                <a:srgbClr val="003F5A"/>
              </a:solidFill>
              <a:cs typeface="Arial Unicode MS" charset="0"/>
            </a:endParaRPr>
          </a:p>
          <a:p>
            <a:endParaRPr lang="ru-RU" dirty="0"/>
          </a:p>
        </p:txBody>
      </p:sp>
      <p:pic>
        <p:nvPicPr>
          <p:cNvPr id="6" name="Picture 2" descr="G:\NP\LOGO IU&amp;NP\____logo_eng_IU_N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9" y="5517232"/>
            <a:ext cx="2984270" cy="1080269"/>
          </a:xfrm>
          <a:prstGeom prst="rect">
            <a:avLst/>
          </a:prstGeom>
          <a:noFill/>
        </p:spPr>
      </p:pic>
      <p:pic>
        <p:nvPicPr>
          <p:cNvPr id="5" name="Picture 4" descr="mapENG Blan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0927" y="1520217"/>
            <a:ext cx="4653121" cy="3117287"/>
          </a:xfrm>
          <a:prstGeom prst="rect">
            <a:avLst/>
          </a:prstGeom>
        </p:spPr>
      </p:pic>
      <p:grpSp>
        <p:nvGrpSpPr>
          <p:cNvPr id="97" name="Group 96"/>
          <p:cNvGrpSpPr/>
          <p:nvPr/>
        </p:nvGrpSpPr>
        <p:grpSpPr>
          <a:xfrm>
            <a:off x="1209569" y="2096281"/>
            <a:ext cx="288032" cy="432048"/>
            <a:chOff x="4499992" y="4221088"/>
            <a:chExt cx="288032" cy="432048"/>
          </a:xfrm>
        </p:grpSpPr>
        <p:sp>
          <p:nvSpPr>
            <p:cNvPr id="98" name="Isosceles Triangle 97"/>
            <p:cNvSpPr/>
            <p:nvPr/>
          </p:nvSpPr>
          <p:spPr bwMode="auto">
            <a:xfrm rot="5400000">
              <a:off x="4554718" y="4238370"/>
              <a:ext cx="250588" cy="216024"/>
            </a:xfrm>
            <a:prstGeom prst="triangle">
              <a:avLst/>
            </a:prstGeom>
            <a:solidFill>
              <a:srgbClr val="FF0000">
                <a:alpha val="75000"/>
              </a:srgbClr>
            </a:solidFill>
            <a:ln w="9525" cap="flat" cmpd="sng" algn="ctr">
              <a:solidFill>
                <a:schemeClr val="tx1">
                  <a:alpha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9" name="Straight Connector 98"/>
            <p:cNvCxnSpPr>
              <a:stCxn id="98" idx="2"/>
            </p:cNvCxnSpPr>
            <p:nvPr/>
          </p:nvCxnSpPr>
          <p:spPr bwMode="auto">
            <a:xfrm rot="5400000">
              <a:off x="4355976" y="4437112"/>
              <a:ext cx="432048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>
                  <a:alpha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100" name="Straight Connector 99"/>
            <p:cNvCxnSpPr/>
            <p:nvPr/>
          </p:nvCxnSpPr>
          <p:spPr bwMode="auto">
            <a:xfrm rot="5400000">
              <a:off x="4572000" y="4581128"/>
              <a:ext cx="0" cy="144016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>
                  <a:alpha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1" name="Group 100"/>
          <p:cNvGrpSpPr/>
          <p:nvPr/>
        </p:nvGrpSpPr>
        <p:grpSpPr>
          <a:xfrm>
            <a:off x="1562294" y="2181777"/>
            <a:ext cx="288032" cy="432048"/>
            <a:chOff x="4499992" y="4221088"/>
            <a:chExt cx="288032" cy="432048"/>
          </a:xfrm>
        </p:grpSpPr>
        <p:sp>
          <p:nvSpPr>
            <p:cNvPr id="102" name="Isosceles Triangle 101"/>
            <p:cNvSpPr/>
            <p:nvPr/>
          </p:nvSpPr>
          <p:spPr bwMode="auto">
            <a:xfrm rot="5400000">
              <a:off x="4554718" y="4238370"/>
              <a:ext cx="250588" cy="216024"/>
            </a:xfrm>
            <a:prstGeom prst="triangle">
              <a:avLst/>
            </a:prstGeom>
            <a:solidFill>
              <a:srgbClr val="FF0000">
                <a:alpha val="75000"/>
              </a:srgbClr>
            </a:solidFill>
            <a:ln w="9525" cap="flat" cmpd="sng" algn="ctr">
              <a:solidFill>
                <a:schemeClr val="tx1">
                  <a:alpha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3" name="Straight Connector 102"/>
            <p:cNvCxnSpPr>
              <a:stCxn id="102" idx="2"/>
            </p:cNvCxnSpPr>
            <p:nvPr/>
          </p:nvCxnSpPr>
          <p:spPr bwMode="auto">
            <a:xfrm rot="5400000">
              <a:off x="4355976" y="4437112"/>
              <a:ext cx="432048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>
                  <a:alpha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104" name="Straight Connector 103"/>
            <p:cNvCxnSpPr/>
            <p:nvPr/>
          </p:nvCxnSpPr>
          <p:spPr bwMode="auto">
            <a:xfrm rot="5400000">
              <a:off x="4572000" y="4581128"/>
              <a:ext cx="0" cy="144016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>
                  <a:alpha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5" name="Group 104"/>
          <p:cNvGrpSpPr/>
          <p:nvPr/>
        </p:nvGrpSpPr>
        <p:grpSpPr>
          <a:xfrm>
            <a:off x="1943137" y="2269557"/>
            <a:ext cx="288032" cy="432048"/>
            <a:chOff x="4499992" y="4221088"/>
            <a:chExt cx="288032" cy="432048"/>
          </a:xfrm>
        </p:grpSpPr>
        <p:sp>
          <p:nvSpPr>
            <p:cNvPr id="106" name="Isosceles Triangle 105"/>
            <p:cNvSpPr/>
            <p:nvPr/>
          </p:nvSpPr>
          <p:spPr bwMode="auto">
            <a:xfrm rot="5400000">
              <a:off x="4554718" y="4238370"/>
              <a:ext cx="250588" cy="216024"/>
            </a:xfrm>
            <a:prstGeom prst="triangle">
              <a:avLst/>
            </a:prstGeom>
            <a:solidFill>
              <a:srgbClr val="FF0000">
                <a:alpha val="75000"/>
              </a:srgbClr>
            </a:solidFill>
            <a:ln w="9525" cap="flat" cmpd="sng" algn="ctr">
              <a:solidFill>
                <a:schemeClr val="tx1">
                  <a:alpha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7" name="Straight Connector 106"/>
            <p:cNvCxnSpPr>
              <a:stCxn id="106" idx="2"/>
            </p:cNvCxnSpPr>
            <p:nvPr/>
          </p:nvCxnSpPr>
          <p:spPr bwMode="auto">
            <a:xfrm rot="5400000">
              <a:off x="4355976" y="4437112"/>
              <a:ext cx="432048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>
                  <a:alpha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108" name="Straight Connector 107"/>
            <p:cNvCxnSpPr/>
            <p:nvPr/>
          </p:nvCxnSpPr>
          <p:spPr bwMode="auto">
            <a:xfrm rot="5400000">
              <a:off x="4572000" y="4581128"/>
              <a:ext cx="0" cy="144016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>
                  <a:alpha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9" name="Group 108"/>
          <p:cNvGrpSpPr/>
          <p:nvPr/>
        </p:nvGrpSpPr>
        <p:grpSpPr>
          <a:xfrm>
            <a:off x="2483768" y="1808249"/>
            <a:ext cx="288032" cy="432048"/>
            <a:chOff x="4499992" y="4221088"/>
            <a:chExt cx="288032" cy="432048"/>
          </a:xfrm>
        </p:grpSpPr>
        <p:sp>
          <p:nvSpPr>
            <p:cNvPr id="110" name="Isosceles Triangle 109"/>
            <p:cNvSpPr/>
            <p:nvPr/>
          </p:nvSpPr>
          <p:spPr bwMode="auto">
            <a:xfrm rot="5400000">
              <a:off x="4554718" y="4238370"/>
              <a:ext cx="250588" cy="216024"/>
            </a:xfrm>
            <a:prstGeom prst="triangle">
              <a:avLst/>
            </a:prstGeom>
            <a:solidFill>
              <a:srgbClr val="FF0000">
                <a:alpha val="75000"/>
              </a:srgbClr>
            </a:solidFill>
            <a:ln w="9525" cap="flat" cmpd="sng" algn="ctr">
              <a:solidFill>
                <a:schemeClr val="tx1">
                  <a:alpha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1" name="Straight Connector 110"/>
            <p:cNvCxnSpPr>
              <a:stCxn id="110" idx="2"/>
            </p:cNvCxnSpPr>
            <p:nvPr/>
          </p:nvCxnSpPr>
          <p:spPr bwMode="auto">
            <a:xfrm rot="5400000">
              <a:off x="4355976" y="4437112"/>
              <a:ext cx="432048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>
                  <a:alpha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112" name="Straight Connector 111"/>
            <p:cNvCxnSpPr/>
            <p:nvPr/>
          </p:nvCxnSpPr>
          <p:spPr bwMode="auto">
            <a:xfrm rot="5400000">
              <a:off x="4572000" y="4581128"/>
              <a:ext cx="0" cy="144016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>
                  <a:alpha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3" name="Group 112"/>
          <p:cNvGrpSpPr/>
          <p:nvPr/>
        </p:nvGrpSpPr>
        <p:grpSpPr>
          <a:xfrm>
            <a:off x="2900044" y="2581139"/>
            <a:ext cx="288032" cy="432048"/>
            <a:chOff x="4499992" y="4221088"/>
            <a:chExt cx="288032" cy="432048"/>
          </a:xfrm>
        </p:grpSpPr>
        <p:sp>
          <p:nvSpPr>
            <p:cNvPr id="114" name="Isosceles Triangle 113"/>
            <p:cNvSpPr/>
            <p:nvPr/>
          </p:nvSpPr>
          <p:spPr bwMode="auto">
            <a:xfrm rot="5400000">
              <a:off x="4554718" y="4238370"/>
              <a:ext cx="250588" cy="216024"/>
            </a:xfrm>
            <a:prstGeom prst="triangle">
              <a:avLst/>
            </a:prstGeom>
            <a:solidFill>
              <a:srgbClr val="FF0000">
                <a:alpha val="75000"/>
              </a:srgbClr>
            </a:solidFill>
            <a:ln w="9525" cap="flat" cmpd="sng" algn="ctr">
              <a:solidFill>
                <a:schemeClr val="tx1">
                  <a:alpha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5" name="Straight Connector 114"/>
            <p:cNvCxnSpPr>
              <a:stCxn id="114" idx="2"/>
            </p:cNvCxnSpPr>
            <p:nvPr/>
          </p:nvCxnSpPr>
          <p:spPr bwMode="auto">
            <a:xfrm rot="5400000">
              <a:off x="4355976" y="4437112"/>
              <a:ext cx="432048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>
                  <a:alpha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116" name="Straight Connector 115"/>
            <p:cNvCxnSpPr/>
            <p:nvPr/>
          </p:nvCxnSpPr>
          <p:spPr bwMode="auto">
            <a:xfrm rot="5400000">
              <a:off x="4572000" y="4581128"/>
              <a:ext cx="0" cy="144016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>
                  <a:alpha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7" name="Group 116"/>
          <p:cNvGrpSpPr/>
          <p:nvPr/>
        </p:nvGrpSpPr>
        <p:grpSpPr>
          <a:xfrm>
            <a:off x="3628581" y="2550274"/>
            <a:ext cx="288032" cy="432048"/>
            <a:chOff x="4499992" y="4221088"/>
            <a:chExt cx="288032" cy="432048"/>
          </a:xfrm>
        </p:grpSpPr>
        <p:sp>
          <p:nvSpPr>
            <p:cNvPr id="118" name="Isosceles Triangle 117"/>
            <p:cNvSpPr/>
            <p:nvPr/>
          </p:nvSpPr>
          <p:spPr bwMode="auto">
            <a:xfrm rot="5400000">
              <a:off x="4554718" y="4238370"/>
              <a:ext cx="250588" cy="216024"/>
            </a:xfrm>
            <a:prstGeom prst="triangle">
              <a:avLst/>
            </a:prstGeom>
            <a:solidFill>
              <a:srgbClr val="FF0000">
                <a:alpha val="75000"/>
              </a:srgbClr>
            </a:solidFill>
            <a:ln w="9525" cap="flat" cmpd="sng" algn="ctr">
              <a:solidFill>
                <a:schemeClr val="tx1">
                  <a:alpha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9" name="Straight Connector 118"/>
            <p:cNvCxnSpPr>
              <a:stCxn id="118" idx="2"/>
            </p:cNvCxnSpPr>
            <p:nvPr/>
          </p:nvCxnSpPr>
          <p:spPr bwMode="auto">
            <a:xfrm rot="5400000">
              <a:off x="4355976" y="4437112"/>
              <a:ext cx="432048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>
                  <a:alpha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120" name="Straight Connector 119"/>
            <p:cNvCxnSpPr/>
            <p:nvPr/>
          </p:nvCxnSpPr>
          <p:spPr bwMode="auto">
            <a:xfrm rot="5400000">
              <a:off x="4572000" y="4581128"/>
              <a:ext cx="0" cy="144016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>
                  <a:alpha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1" name="Group 120"/>
          <p:cNvGrpSpPr/>
          <p:nvPr/>
        </p:nvGrpSpPr>
        <p:grpSpPr>
          <a:xfrm>
            <a:off x="3499195" y="2153659"/>
            <a:ext cx="288032" cy="432048"/>
            <a:chOff x="4499992" y="4221088"/>
            <a:chExt cx="288032" cy="432048"/>
          </a:xfrm>
        </p:grpSpPr>
        <p:sp>
          <p:nvSpPr>
            <p:cNvPr id="122" name="Isosceles Triangle 121"/>
            <p:cNvSpPr/>
            <p:nvPr/>
          </p:nvSpPr>
          <p:spPr bwMode="auto">
            <a:xfrm rot="5400000">
              <a:off x="4554718" y="4238370"/>
              <a:ext cx="250588" cy="216024"/>
            </a:xfrm>
            <a:prstGeom prst="triangle">
              <a:avLst/>
            </a:prstGeom>
            <a:solidFill>
              <a:srgbClr val="FF0000">
                <a:alpha val="75000"/>
              </a:srgbClr>
            </a:solidFill>
            <a:ln w="9525" cap="flat" cmpd="sng" algn="ctr">
              <a:solidFill>
                <a:schemeClr val="tx1">
                  <a:alpha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23" name="Straight Connector 122"/>
            <p:cNvCxnSpPr>
              <a:stCxn id="122" idx="2"/>
            </p:cNvCxnSpPr>
            <p:nvPr/>
          </p:nvCxnSpPr>
          <p:spPr bwMode="auto">
            <a:xfrm rot="5400000">
              <a:off x="4355976" y="4437112"/>
              <a:ext cx="432048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>
                  <a:alpha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124" name="Straight Connector 123"/>
            <p:cNvCxnSpPr/>
            <p:nvPr/>
          </p:nvCxnSpPr>
          <p:spPr bwMode="auto">
            <a:xfrm rot="5400000">
              <a:off x="4572000" y="4581128"/>
              <a:ext cx="0" cy="144016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>
                  <a:alpha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5" name="Group 124"/>
          <p:cNvGrpSpPr/>
          <p:nvPr/>
        </p:nvGrpSpPr>
        <p:grpSpPr>
          <a:xfrm>
            <a:off x="3506510" y="1620343"/>
            <a:ext cx="288032" cy="432048"/>
            <a:chOff x="4499992" y="4221088"/>
            <a:chExt cx="288032" cy="432048"/>
          </a:xfrm>
        </p:grpSpPr>
        <p:sp>
          <p:nvSpPr>
            <p:cNvPr id="126" name="Isosceles Triangle 125"/>
            <p:cNvSpPr/>
            <p:nvPr/>
          </p:nvSpPr>
          <p:spPr bwMode="auto">
            <a:xfrm rot="5400000">
              <a:off x="4554718" y="4238370"/>
              <a:ext cx="250588" cy="216024"/>
            </a:xfrm>
            <a:prstGeom prst="triangle">
              <a:avLst/>
            </a:prstGeom>
            <a:solidFill>
              <a:srgbClr val="FF0000">
                <a:alpha val="75000"/>
              </a:srgbClr>
            </a:solidFill>
            <a:ln w="9525" cap="flat" cmpd="sng" algn="ctr">
              <a:solidFill>
                <a:schemeClr val="tx1">
                  <a:alpha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27" name="Straight Connector 126"/>
            <p:cNvCxnSpPr>
              <a:stCxn id="126" idx="2"/>
            </p:cNvCxnSpPr>
            <p:nvPr/>
          </p:nvCxnSpPr>
          <p:spPr bwMode="auto">
            <a:xfrm rot="5400000">
              <a:off x="4355976" y="4437112"/>
              <a:ext cx="432048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>
                  <a:alpha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128" name="Straight Connector 127"/>
            <p:cNvCxnSpPr/>
            <p:nvPr/>
          </p:nvCxnSpPr>
          <p:spPr bwMode="auto">
            <a:xfrm rot="5400000">
              <a:off x="4572000" y="4581128"/>
              <a:ext cx="0" cy="144016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>
                  <a:alpha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9" name="Group 128"/>
          <p:cNvGrpSpPr/>
          <p:nvPr/>
        </p:nvGrpSpPr>
        <p:grpSpPr>
          <a:xfrm>
            <a:off x="3866550" y="1966895"/>
            <a:ext cx="288032" cy="432048"/>
            <a:chOff x="4499992" y="4221088"/>
            <a:chExt cx="288032" cy="432048"/>
          </a:xfrm>
        </p:grpSpPr>
        <p:sp>
          <p:nvSpPr>
            <p:cNvPr id="130" name="Isosceles Triangle 129"/>
            <p:cNvSpPr/>
            <p:nvPr/>
          </p:nvSpPr>
          <p:spPr bwMode="auto">
            <a:xfrm rot="5400000">
              <a:off x="4554718" y="4238370"/>
              <a:ext cx="250588" cy="216024"/>
            </a:xfrm>
            <a:prstGeom prst="triangle">
              <a:avLst/>
            </a:prstGeom>
            <a:solidFill>
              <a:srgbClr val="FF0000">
                <a:alpha val="75000"/>
              </a:srgbClr>
            </a:solidFill>
            <a:ln w="9525" cap="flat" cmpd="sng" algn="ctr">
              <a:solidFill>
                <a:schemeClr val="tx1">
                  <a:alpha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1" name="Straight Connector 130"/>
            <p:cNvCxnSpPr>
              <a:stCxn id="130" idx="2"/>
            </p:cNvCxnSpPr>
            <p:nvPr/>
          </p:nvCxnSpPr>
          <p:spPr bwMode="auto">
            <a:xfrm rot="5400000">
              <a:off x="4355976" y="4437112"/>
              <a:ext cx="432048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>
                  <a:alpha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132" name="Straight Connector 131"/>
            <p:cNvCxnSpPr/>
            <p:nvPr/>
          </p:nvCxnSpPr>
          <p:spPr bwMode="auto">
            <a:xfrm rot="5400000">
              <a:off x="4572000" y="4581128"/>
              <a:ext cx="0" cy="144016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>
                  <a:alpha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3" name="Group 132"/>
          <p:cNvGrpSpPr/>
          <p:nvPr/>
        </p:nvGrpSpPr>
        <p:grpSpPr>
          <a:xfrm>
            <a:off x="2649729" y="1412776"/>
            <a:ext cx="288032" cy="432048"/>
            <a:chOff x="4499992" y="4221088"/>
            <a:chExt cx="288032" cy="432048"/>
          </a:xfrm>
        </p:grpSpPr>
        <p:sp>
          <p:nvSpPr>
            <p:cNvPr id="134" name="Isosceles Triangle 133"/>
            <p:cNvSpPr/>
            <p:nvPr/>
          </p:nvSpPr>
          <p:spPr bwMode="auto">
            <a:xfrm rot="5400000">
              <a:off x="4554718" y="4238370"/>
              <a:ext cx="250588" cy="216024"/>
            </a:xfrm>
            <a:prstGeom prst="triangle">
              <a:avLst/>
            </a:prstGeom>
            <a:solidFill>
              <a:srgbClr val="FF0000">
                <a:alpha val="75000"/>
              </a:srgbClr>
            </a:solidFill>
            <a:ln w="9525" cap="flat" cmpd="sng" algn="ctr">
              <a:solidFill>
                <a:schemeClr val="tx1">
                  <a:alpha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5" name="Straight Connector 134"/>
            <p:cNvCxnSpPr>
              <a:stCxn id="134" idx="2"/>
            </p:cNvCxnSpPr>
            <p:nvPr/>
          </p:nvCxnSpPr>
          <p:spPr bwMode="auto">
            <a:xfrm rot="5400000">
              <a:off x="4355976" y="4437112"/>
              <a:ext cx="432048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>
                  <a:alpha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136" name="Straight Connector 135"/>
            <p:cNvCxnSpPr/>
            <p:nvPr/>
          </p:nvCxnSpPr>
          <p:spPr bwMode="auto">
            <a:xfrm rot="5400000">
              <a:off x="4572000" y="4581128"/>
              <a:ext cx="0" cy="144016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>
                  <a:alpha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37" name="Прямоугольник 6"/>
          <p:cNvSpPr/>
          <p:nvPr/>
        </p:nvSpPr>
        <p:spPr>
          <a:xfrm>
            <a:off x="1547664" y="2672345"/>
            <a:ext cx="1368152" cy="43088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341313" indent="-341313" algn="ctr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200" b="1" i="1" dirty="0" smtClean="0">
                <a:solidFill>
                  <a:srgbClr val="003F5A"/>
                </a:solidFill>
                <a:latin typeface="+mj-lt"/>
                <a:cs typeface="Arial Unicode MS" charset="0"/>
              </a:rPr>
              <a:t>Украина</a:t>
            </a:r>
            <a:endParaRPr lang="ru-RU" sz="2200" i="1" dirty="0">
              <a:solidFill>
                <a:srgbClr val="003F5A"/>
              </a:solidFill>
            </a:endParaRPr>
          </a:p>
        </p:txBody>
      </p:sp>
      <p:sp>
        <p:nvSpPr>
          <p:cNvPr id="47" name="Text Box 1"/>
          <p:cNvSpPr txBox="1">
            <a:spLocks noChangeArrowheads="1"/>
          </p:cNvSpPr>
          <p:nvPr/>
        </p:nvSpPr>
        <p:spPr bwMode="auto">
          <a:xfrm>
            <a:off x="5148064" y="908720"/>
            <a:ext cx="1872208" cy="3600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just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600" b="1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Локализация</a:t>
            </a:r>
            <a:r>
              <a:rPr lang="en-US" sz="1600" b="1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180975" indent="-180975">
              <a:spcBef>
                <a:spcPts val="550"/>
              </a:spcBef>
              <a:buClr>
                <a:srgbClr val="F79646"/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6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Киев</a:t>
            </a:r>
            <a:endParaRPr lang="en-US" sz="1600" dirty="0" smtClean="0">
              <a:solidFill>
                <a:srgbClr val="003F5A"/>
              </a:solidFill>
              <a:latin typeface="Arial" pitchFamily="34" charset="0"/>
              <a:cs typeface="Arial" pitchFamily="34" charset="0"/>
            </a:endParaRPr>
          </a:p>
          <a:p>
            <a:pPr marL="180975" indent="-180975">
              <a:spcBef>
                <a:spcPts val="550"/>
              </a:spcBef>
              <a:buClr>
                <a:srgbClr val="F79646"/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6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Харьков</a:t>
            </a:r>
            <a:endParaRPr lang="en-US" sz="1600" dirty="0" smtClean="0">
              <a:solidFill>
                <a:srgbClr val="003F5A"/>
              </a:solidFill>
              <a:latin typeface="Arial" pitchFamily="34" charset="0"/>
              <a:cs typeface="Arial" pitchFamily="34" charset="0"/>
            </a:endParaRPr>
          </a:p>
          <a:p>
            <a:pPr marL="180975" indent="-180975">
              <a:spcBef>
                <a:spcPts val="550"/>
              </a:spcBef>
              <a:buClr>
                <a:srgbClr val="F79646"/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5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Днепропетровск</a:t>
            </a:r>
            <a:endParaRPr lang="en-US" sz="1500" dirty="0" smtClean="0">
              <a:solidFill>
                <a:srgbClr val="003F5A"/>
              </a:solidFill>
              <a:latin typeface="Arial" pitchFamily="34" charset="0"/>
              <a:cs typeface="Arial" pitchFamily="34" charset="0"/>
            </a:endParaRPr>
          </a:p>
          <a:p>
            <a:pPr marL="180975" indent="-180975">
              <a:spcBef>
                <a:spcPts val="550"/>
              </a:spcBef>
              <a:buClr>
                <a:srgbClr val="F79646"/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6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Чернигов</a:t>
            </a:r>
            <a:endParaRPr lang="en-US" sz="1600" dirty="0" smtClean="0">
              <a:solidFill>
                <a:srgbClr val="003F5A"/>
              </a:solidFill>
              <a:latin typeface="Arial" pitchFamily="34" charset="0"/>
              <a:cs typeface="Arial" pitchFamily="34" charset="0"/>
            </a:endParaRPr>
          </a:p>
          <a:p>
            <a:pPr marL="180975" indent="-180975">
              <a:spcBef>
                <a:spcPts val="550"/>
              </a:spcBef>
              <a:buClr>
                <a:srgbClr val="F79646"/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6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Сумы</a:t>
            </a:r>
            <a:endParaRPr lang="en-US" sz="1600" dirty="0" smtClean="0">
              <a:solidFill>
                <a:srgbClr val="003F5A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467544" y="116632"/>
            <a:ext cx="8286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41313" algn="ctr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b="1" i="1" dirty="0" smtClean="0">
                <a:solidFill>
                  <a:srgbClr val="003F5A"/>
                </a:solidFill>
                <a:latin typeface="+mj-lt"/>
                <a:cs typeface="Arial Unicode MS" charset="0"/>
              </a:rPr>
              <a:t>       Национальный проект</a:t>
            </a:r>
            <a:r>
              <a:rPr lang="en-US" sz="3200" b="1" i="1" dirty="0" smtClean="0">
                <a:solidFill>
                  <a:srgbClr val="003F5A"/>
                </a:solidFill>
                <a:latin typeface="+mj-lt"/>
                <a:cs typeface="Arial Unicode MS" charset="0"/>
              </a:rPr>
              <a:t> “</a:t>
            </a:r>
            <a:r>
              <a:rPr lang="ru-RU" sz="3200" b="1" i="1" dirty="0" smtClean="0">
                <a:solidFill>
                  <a:srgbClr val="003F5A"/>
                </a:solidFill>
                <a:latin typeface="+mj-lt"/>
                <a:cs typeface="Arial Unicode MS" charset="0"/>
              </a:rPr>
              <a:t>Чистый город</a:t>
            </a:r>
            <a:r>
              <a:rPr lang="en-US" sz="3200" b="1" i="1" dirty="0" smtClean="0">
                <a:solidFill>
                  <a:srgbClr val="003F5A"/>
                </a:solidFill>
                <a:latin typeface="+mj-lt"/>
                <a:cs typeface="Arial Unicode MS" charset="0"/>
              </a:rPr>
              <a:t>”</a:t>
            </a:r>
            <a:endParaRPr lang="ru-RU" sz="2600" dirty="0"/>
          </a:p>
        </p:txBody>
      </p:sp>
      <p:sp>
        <p:nvSpPr>
          <p:cNvPr id="49" name="Прямоугольник 5"/>
          <p:cNvSpPr/>
          <p:nvPr/>
        </p:nvSpPr>
        <p:spPr>
          <a:xfrm>
            <a:off x="4987383" y="4365104"/>
            <a:ext cx="3801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003F5A"/>
                </a:solidFill>
                <a:latin typeface="Myriad Pro" pitchFamily="34" charset="0"/>
                <a:ea typeface="+mj-ea"/>
                <a:cs typeface="+mj-cs"/>
              </a:rPr>
              <a:t>Состояние реализации проекта</a:t>
            </a:r>
            <a:endParaRPr lang="ru-RU" b="1" dirty="0">
              <a:solidFill>
                <a:srgbClr val="003F5A"/>
              </a:solidFill>
              <a:latin typeface="Myriad Pro" pitchFamily="34" charset="0"/>
              <a:ea typeface="+mj-ea"/>
              <a:cs typeface="+mj-cs"/>
            </a:endParaRPr>
          </a:p>
        </p:txBody>
      </p:sp>
      <p:graphicFrame>
        <p:nvGraphicFramePr>
          <p:cNvPr id="50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42694054"/>
              </p:ext>
            </p:extLst>
          </p:nvPr>
        </p:nvGraphicFramePr>
        <p:xfrm>
          <a:off x="3131840" y="4895582"/>
          <a:ext cx="5400600" cy="1135047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864096"/>
                <a:gridCol w="864096"/>
                <a:gridCol w="864096"/>
                <a:gridCol w="864096"/>
                <a:gridCol w="864096"/>
                <a:gridCol w="1080120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1200" b="1" noProof="0" dirty="0" smtClean="0">
                          <a:latin typeface="+mn-lt"/>
                        </a:rPr>
                        <a:t>Консепция</a:t>
                      </a:r>
                      <a:endParaRPr lang="uk-UA" sz="1200" b="1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noProof="0" dirty="0" smtClean="0">
                          <a:latin typeface="+mn-lt"/>
                        </a:rPr>
                        <a:t>ТЭО</a:t>
                      </a:r>
                      <a:endParaRPr lang="uk-UA" sz="1200" b="1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noProof="0" dirty="0" smtClean="0">
                          <a:latin typeface="+mn-lt"/>
                        </a:rPr>
                        <a:t>Утверждение</a:t>
                      </a:r>
                      <a:endParaRPr lang="uk-UA" sz="1200" b="1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baseline="0" noProof="0" dirty="0" smtClean="0">
                          <a:latin typeface="+mn-lt"/>
                        </a:rPr>
                        <a:t>Поиск инвесторов</a:t>
                      </a: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noProof="0" dirty="0" smtClean="0">
                          <a:latin typeface="+mn-lt"/>
                        </a:rPr>
                        <a:t>Исполнение</a:t>
                      </a:r>
                      <a:endParaRPr lang="uk-UA" sz="1200" b="1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noProof="0" dirty="0" smtClean="0">
                          <a:latin typeface="+mn-lt"/>
                        </a:rPr>
                        <a:t>Реализация</a:t>
                      </a:r>
                      <a:endParaRPr lang="uk-UA" sz="1200" b="1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</a:tr>
              <a:tr h="486975">
                <a:tc>
                  <a:txBody>
                    <a:bodyPr/>
                    <a:lstStyle/>
                    <a:p>
                      <a:endParaRPr lang="uk-UA" sz="1400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endParaRPr lang="uk-UA" sz="1400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endParaRPr lang="uk-UA" sz="1400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endParaRPr lang="uk-UA" sz="1400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endParaRPr lang="uk-UA" sz="1400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endParaRPr lang="uk-UA" sz="1400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</a:tr>
            </a:tbl>
          </a:graphicData>
        </a:graphic>
      </p:graphicFrame>
      <p:sp>
        <p:nvSpPr>
          <p:cNvPr id="51" name="Нашивка 52"/>
          <p:cNvSpPr/>
          <p:nvPr/>
        </p:nvSpPr>
        <p:spPr>
          <a:xfrm>
            <a:off x="3275856" y="5687670"/>
            <a:ext cx="575892" cy="244240"/>
          </a:xfrm>
          <a:prstGeom prst="chevron">
            <a:avLst/>
          </a:prstGeom>
          <a:solidFill>
            <a:srgbClr val="3366FF"/>
          </a:solidFill>
          <a:ln w="19050">
            <a:solidFill>
              <a:schemeClr val="tx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2" name="Нашивка 50"/>
          <p:cNvSpPr/>
          <p:nvPr/>
        </p:nvSpPr>
        <p:spPr>
          <a:xfrm>
            <a:off x="4139952" y="5687670"/>
            <a:ext cx="575892" cy="244240"/>
          </a:xfrm>
          <a:prstGeom prst="chevron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3" name="Нашивка 46"/>
          <p:cNvSpPr/>
          <p:nvPr/>
        </p:nvSpPr>
        <p:spPr>
          <a:xfrm>
            <a:off x="5004048" y="5687670"/>
            <a:ext cx="575892" cy="244240"/>
          </a:xfrm>
          <a:prstGeom prst="chevron">
            <a:avLst/>
          </a:prstGeom>
          <a:solidFill>
            <a:srgbClr val="008000"/>
          </a:solidFill>
          <a:ln w="19050">
            <a:solidFill>
              <a:schemeClr val="tx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4" name="Нашивка 47"/>
          <p:cNvSpPr/>
          <p:nvPr/>
        </p:nvSpPr>
        <p:spPr>
          <a:xfrm>
            <a:off x="5868144" y="5687670"/>
            <a:ext cx="575892" cy="244240"/>
          </a:xfrm>
          <a:prstGeom prst="chevron">
            <a:avLst/>
          </a:prstGeom>
          <a:solidFill>
            <a:srgbClr val="FFE86D"/>
          </a:solidFill>
          <a:ln w="19050">
            <a:solidFill>
              <a:schemeClr val="tx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6" name="Нашивка 48"/>
          <p:cNvSpPr/>
          <p:nvPr/>
        </p:nvSpPr>
        <p:spPr>
          <a:xfrm>
            <a:off x="7668344" y="5687670"/>
            <a:ext cx="575892" cy="244240"/>
          </a:xfrm>
          <a:prstGeom prst="chevron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7" name="Нашивка 52"/>
          <p:cNvSpPr/>
          <p:nvPr/>
        </p:nvSpPr>
        <p:spPr>
          <a:xfrm>
            <a:off x="4067944" y="6191726"/>
            <a:ext cx="534040" cy="226490"/>
          </a:xfrm>
          <a:prstGeom prst="chevron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8" name="Нашивка 48"/>
          <p:cNvSpPr/>
          <p:nvPr/>
        </p:nvSpPr>
        <p:spPr>
          <a:xfrm>
            <a:off x="6012160" y="6237312"/>
            <a:ext cx="534040" cy="226490"/>
          </a:xfrm>
          <a:prstGeom prst="chevron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9" name="Прямоугольник 5"/>
          <p:cNvSpPr/>
          <p:nvPr/>
        </p:nvSpPr>
        <p:spPr>
          <a:xfrm>
            <a:off x="6509967" y="6191726"/>
            <a:ext cx="195277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ea typeface="+mj-ea"/>
                <a:cs typeface="+mj-cs"/>
              </a:rPr>
              <a:t>Запланированные этапы</a:t>
            </a:r>
            <a:endParaRPr lang="ru-RU" sz="1100" b="1" dirty="0">
              <a:solidFill>
                <a:schemeClr val="tx1"/>
              </a:solidFill>
              <a:ea typeface="+mj-ea"/>
              <a:cs typeface="+mj-cs"/>
            </a:endParaRPr>
          </a:p>
        </p:txBody>
      </p:sp>
      <p:sp>
        <p:nvSpPr>
          <p:cNvPr id="60" name="Прямоугольник 5"/>
          <p:cNvSpPr/>
          <p:nvPr/>
        </p:nvSpPr>
        <p:spPr>
          <a:xfrm>
            <a:off x="4525382" y="6191726"/>
            <a:ext cx="163698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ea typeface="+mj-ea"/>
                <a:cs typeface="+mj-cs"/>
              </a:rPr>
              <a:t>Завершенные этапы</a:t>
            </a:r>
            <a:endParaRPr lang="ru-RU" sz="1100" b="1" dirty="0">
              <a:solidFill>
                <a:schemeClr val="tx1"/>
              </a:solidFill>
              <a:ea typeface="+mj-ea"/>
              <a:cs typeface="+mj-cs"/>
            </a:endParaRPr>
          </a:p>
        </p:txBody>
      </p:sp>
      <p:sp>
        <p:nvSpPr>
          <p:cNvPr id="61" name="Text Box 1"/>
          <p:cNvSpPr txBox="1">
            <a:spLocks noChangeArrowheads="1"/>
          </p:cNvSpPr>
          <p:nvPr/>
        </p:nvSpPr>
        <p:spPr bwMode="auto">
          <a:xfrm>
            <a:off x="7092280" y="908720"/>
            <a:ext cx="1656184" cy="309634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just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b="1" dirty="0" smtClean="0">
              <a:solidFill>
                <a:srgbClr val="003F5A"/>
              </a:solidFill>
              <a:latin typeface="Arial" pitchFamily="34" charset="0"/>
              <a:cs typeface="Arial" pitchFamily="34" charset="0"/>
            </a:endParaRPr>
          </a:p>
          <a:p>
            <a:pPr marL="180975" indent="-180975">
              <a:spcBef>
                <a:spcPts val="550"/>
              </a:spcBef>
              <a:buClr>
                <a:srgbClr val="F79646"/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6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Винница</a:t>
            </a:r>
            <a:endParaRPr lang="en-US" sz="1600" dirty="0" smtClean="0">
              <a:solidFill>
                <a:srgbClr val="003F5A"/>
              </a:solidFill>
              <a:latin typeface="Arial" pitchFamily="34" charset="0"/>
              <a:cs typeface="Arial" pitchFamily="34" charset="0"/>
            </a:endParaRPr>
          </a:p>
          <a:p>
            <a:pPr marL="180975" indent="-180975">
              <a:spcBef>
                <a:spcPts val="550"/>
              </a:spcBef>
              <a:buClr>
                <a:srgbClr val="F79646"/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Te</a:t>
            </a:r>
            <a:r>
              <a:rPr lang="ru-RU" sz="16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рнополь</a:t>
            </a:r>
            <a:endParaRPr lang="en-US" sz="1600" dirty="0" smtClean="0">
              <a:solidFill>
                <a:srgbClr val="003F5A"/>
              </a:solidFill>
              <a:latin typeface="Arial" pitchFamily="34" charset="0"/>
              <a:cs typeface="Arial" pitchFamily="34" charset="0"/>
            </a:endParaRPr>
          </a:p>
          <a:p>
            <a:pPr marL="180975" indent="-180975">
              <a:spcBef>
                <a:spcPts val="550"/>
              </a:spcBef>
              <a:buClr>
                <a:srgbClr val="F79646"/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6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Хмельницкий </a:t>
            </a:r>
            <a:endParaRPr lang="en-US" sz="1600" dirty="0" smtClean="0">
              <a:solidFill>
                <a:srgbClr val="003F5A"/>
              </a:solidFill>
              <a:latin typeface="Arial" pitchFamily="34" charset="0"/>
              <a:cs typeface="Arial" pitchFamily="34" charset="0"/>
            </a:endParaRPr>
          </a:p>
          <a:p>
            <a:pPr marL="180975" indent="-180975">
              <a:spcBef>
                <a:spcPts val="550"/>
              </a:spcBef>
              <a:buClr>
                <a:srgbClr val="F79646"/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ru-RU" sz="16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ировоград</a:t>
            </a:r>
            <a:endParaRPr lang="en-US" sz="1600" dirty="0" smtClean="0">
              <a:solidFill>
                <a:srgbClr val="003F5A"/>
              </a:solidFill>
              <a:latin typeface="Arial" pitchFamily="34" charset="0"/>
              <a:cs typeface="Arial" pitchFamily="34" charset="0"/>
            </a:endParaRPr>
          </a:p>
          <a:p>
            <a:pPr marL="180975" indent="-180975">
              <a:spcBef>
                <a:spcPts val="550"/>
              </a:spcBef>
              <a:buClr>
                <a:srgbClr val="F79646"/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6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Полтава</a:t>
            </a:r>
            <a:endParaRPr lang="en-US" sz="1600" dirty="0" smtClean="0">
              <a:solidFill>
                <a:srgbClr val="003F5A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Нашивка 48"/>
          <p:cNvSpPr/>
          <p:nvPr/>
        </p:nvSpPr>
        <p:spPr>
          <a:xfrm>
            <a:off x="6804248" y="5687670"/>
            <a:ext cx="575892" cy="244240"/>
          </a:xfrm>
          <a:prstGeom prst="chevron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pic>
        <p:nvPicPr>
          <p:cNvPr id="64" name="Picture 2" descr="C:\Users\Yar_Zen\Desktop\CC_0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116632"/>
            <a:ext cx="1079500" cy="1079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 bwMode="auto">
          <a:xfrm>
            <a:off x="1115616" y="980728"/>
            <a:ext cx="7776864" cy="5040560"/>
          </a:xfrm>
          <a:prstGeom prst="roundRect">
            <a:avLst/>
          </a:prstGeom>
          <a:solidFill>
            <a:srgbClr val="003F5A">
              <a:alpha val="15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ru-RU" b="1" dirty="0" smtClean="0">
                <a:solidFill>
                  <a:schemeClr val="tx1"/>
                </a:solidFill>
              </a:rPr>
              <a:t>Цель проекта</a:t>
            </a:r>
            <a:r>
              <a:rPr lang="ru-RU" dirty="0" smtClean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Строительство автомобильной кольцевой дороги на концессионной основе.</a:t>
            </a:r>
          </a:p>
          <a:p>
            <a:pPr algn="just"/>
            <a:r>
              <a:rPr lang="ru-RU" b="1" dirty="0" smtClean="0">
                <a:solidFill>
                  <a:schemeClr val="tx1"/>
                </a:solidFill>
              </a:rPr>
              <a:t>Компоненты проекта;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Шоссе 18-22 км от Столичного шоссе до М-03 </a:t>
            </a:r>
            <a:r>
              <a:rPr lang="ru-RU" dirty="0" smtClean="0">
                <a:solidFill>
                  <a:schemeClr val="tx1"/>
                </a:solidFill>
              </a:rPr>
              <a:t>Киев-Харьков-Довжанское</a:t>
            </a:r>
            <a:r>
              <a:rPr lang="ru-RU" dirty="0" smtClean="0">
                <a:solidFill>
                  <a:schemeClr val="tx1"/>
                </a:solidFill>
              </a:rPr>
              <a:t> шоссе на участке Киев-Борисполь;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Мост через реку Днепр;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Большие автомобильные развязки на Столичном шоссе.</a:t>
            </a:r>
          </a:p>
          <a:p>
            <a:pPr algn="just"/>
            <a:r>
              <a:rPr lang="ru-RU" b="1" dirty="0" smtClean="0">
                <a:solidFill>
                  <a:schemeClr val="tx1"/>
                </a:solidFill>
              </a:rPr>
              <a:t>Ключевые факты: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Ориентировочная стоимость: $ 600-700 млн.;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Длина: до 18-22 км;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Пересечение Днепра: 5.1-5.5 км (мост + путепроводы);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Количество </a:t>
            </a:r>
            <a:r>
              <a:rPr lang="ru-RU" dirty="0" smtClean="0">
                <a:solidFill>
                  <a:schemeClr val="tx1"/>
                </a:solidFill>
              </a:rPr>
              <a:t>автополос</a:t>
            </a:r>
            <a:r>
              <a:rPr lang="ru-RU" dirty="0" smtClean="0">
                <a:solidFill>
                  <a:schemeClr val="tx1"/>
                </a:solidFill>
              </a:rPr>
              <a:t>: 6 (3 в каждом направлении);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Ширина дорожного движения путями: 3,75 м;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Интенсивность трафика: 30-60 тыс.авто в день</a:t>
            </a:r>
          </a:p>
          <a:p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4316" y="0"/>
            <a:ext cx="842968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41313" algn="just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uk-UA" dirty="0" smtClean="0">
              <a:solidFill>
                <a:srgbClr val="003F5A"/>
              </a:solidFill>
              <a:cs typeface="Arial Unicode MS" charset="0"/>
            </a:endParaRPr>
          </a:p>
          <a:p>
            <a:pPr marL="341313" indent="-341313" algn="just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uk-UA" dirty="0" smtClean="0">
              <a:solidFill>
                <a:srgbClr val="003F5A"/>
              </a:solidFill>
              <a:cs typeface="Arial Unicode MS" charset="0"/>
            </a:endParaRPr>
          </a:p>
          <a:p>
            <a:pPr marL="341313" indent="-341313" algn="just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uk-UA" dirty="0" smtClean="0">
              <a:solidFill>
                <a:srgbClr val="003F5A"/>
              </a:solidFill>
              <a:cs typeface="Arial Unicode MS" charset="0"/>
            </a:endParaRPr>
          </a:p>
          <a:p>
            <a:endParaRPr lang="ru-RU" dirty="0"/>
          </a:p>
        </p:txBody>
      </p:sp>
      <p:pic>
        <p:nvPicPr>
          <p:cNvPr id="6" name="Picture 2" descr="G:\NP\LOGO IU&amp;NP\____logo_eng_IU_N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9" y="5517232"/>
            <a:ext cx="2984270" cy="1080269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67544" y="107921"/>
            <a:ext cx="8286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41313" algn="ctr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b="1" i="1" dirty="0" smtClean="0">
                <a:solidFill>
                  <a:srgbClr val="003F5A"/>
                </a:solidFill>
                <a:latin typeface="+mj-lt"/>
                <a:cs typeface="Arial Unicode MS" charset="0"/>
              </a:rPr>
              <a:t>НП</a:t>
            </a:r>
            <a:r>
              <a:rPr lang="en-US" sz="3200" b="1" i="1" dirty="0" smtClean="0">
                <a:solidFill>
                  <a:srgbClr val="003F5A"/>
                </a:solidFill>
                <a:latin typeface="+mj-lt"/>
                <a:cs typeface="Arial Unicode MS" charset="0"/>
              </a:rPr>
              <a:t> “K</a:t>
            </a:r>
            <a:r>
              <a:rPr lang="ru-RU" sz="3200" b="1" i="1" dirty="0" smtClean="0">
                <a:solidFill>
                  <a:srgbClr val="003F5A"/>
                </a:solidFill>
                <a:latin typeface="+mj-lt"/>
                <a:cs typeface="Arial Unicode MS" charset="0"/>
              </a:rPr>
              <a:t>ольцевая</a:t>
            </a:r>
            <a:r>
              <a:rPr lang="ru-RU" sz="3200" b="1" i="1" dirty="0" smtClean="0">
                <a:solidFill>
                  <a:srgbClr val="003F5A"/>
                </a:solidFill>
                <a:latin typeface="+mj-lt"/>
                <a:cs typeface="Arial Unicode MS" charset="0"/>
              </a:rPr>
              <a:t> дорога вокруг Киева</a:t>
            </a:r>
            <a:r>
              <a:rPr lang="en-US" sz="3200" b="1" i="1" dirty="0" smtClean="0">
                <a:solidFill>
                  <a:srgbClr val="003F5A"/>
                </a:solidFill>
                <a:latin typeface="+mj-lt"/>
                <a:cs typeface="Arial Unicode MS" charset="0"/>
              </a:rPr>
              <a:t>”</a:t>
            </a:r>
            <a:endParaRPr lang="ru-RU" sz="2600" dirty="0"/>
          </a:p>
        </p:txBody>
      </p:sp>
      <p:pic>
        <p:nvPicPr>
          <p:cNvPr id="9218" name="Picture 2" descr="C:\Users\Yar_Zen\Desktop\R_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124" y="116632"/>
            <a:ext cx="1079500" cy="1079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1"/>
          <p:cNvGrpSpPr/>
          <p:nvPr/>
        </p:nvGrpSpPr>
        <p:grpSpPr>
          <a:xfrm>
            <a:off x="683568" y="836712"/>
            <a:ext cx="5832648" cy="3756008"/>
            <a:chOff x="683568" y="836712"/>
            <a:chExt cx="5832648" cy="3756008"/>
          </a:xfrm>
        </p:grpSpPr>
        <p:pic>
          <p:nvPicPr>
            <p:cNvPr id="27" name="Рисунок 26" descr="MKD-banner-2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3568" y="980728"/>
              <a:ext cx="5832648" cy="3611992"/>
            </a:xfrm>
            <a:prstGeom prst="rect">
              <a:avLst/>
            </a:prstGeom>
          </p:spPr>
        </p:pic>
        <p:sp>
          <p:nvSpPr>
            <p:cNvPr id="31" name="Прямоугольник 30"/>
            <p:cNvSpPr/>
            <p:nvPr/>
          </p:nvSpPr>
          <p:spPr bwMode="auto">
            <a:xfrm>
              <a:off x="4860032" y="836712"/>
              <a:ext cx="1008112" cy="64807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285720" y="0"/>
            <a:ext cx="842968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41313" algn="just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uk-UA" dirty="0" smtClean="0">
              <a:solidFill>
                <a:srgbClr val="003F5A"/>
              </a:solidFill>
              <a:cs typeface="Arial Unicode MS" charset="0"/>
            </a:endParaRPr>
          </a:p>
          <a:p>
            <a:pPr marL="341313" indent="-341313" algn="just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uk-UA" dirty="0" smtClean="0">
              <a:solidFill>
                <a:srgbClr val="003F5A"/>
              </a:solidFill>
              <a:cs typeface="Arial Unicode MS" charset="0"/>
            </a:endParaRPr>
          </a:p>
          <a:p>
            <a:pPr marL="341313" indent="-341313" algn="just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uk-UA" dirty="0" smtClean="0">
              <a:solidFill>
                <a:srgbClr val="003F5A"/>
              </a:solidFill>
              <a:cs typeface="Arial Unicode MS" charset="0"/>
            </a:endParaRPr>
          </a:p>
          <a:p>
            <a:endParaRPr lang="ru-RU" dirty="0"/>
          </a:p>
        </p:txBody>
      </p:sp>
      <p:pic>
        <p:nvPicPr>
          <p:cNvPr id="6" name="Picture 2" descr="G:\NP\LOGO IU&amp;NP\____logo_eng_IU_N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9" y="5517232"/>
            <a:ext cx="2984270" cy="1080269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467544" y="107921"/>
            <a:ext cx="8286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41313" algn="ctr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b="1" i="1" dirty="0" smtClean="0">
                <a:solidFill>
                  <a:srgbClr val="003F5A"/>
                </a:solidFill>
                <a:latin typeface="+mj-lt"/>
                <a:cs typeface="Arial Unicode MS" charset="0"/>
              </a:rPr>
              <a:t>НП</a:t>
            </a:r>
            <a:r>
              <a:rPr lang="en-US" sz="3200" b="1" i="1" dirty="0" smtClean="0">
                <a:solidFill>
                  <a:srgbClr val="003F5A"/>
                </a:solidFill>
                <a:latin typeface="+mj-lt"/>
                <a:cs typeface="Arial Unicode MS" charset="0"/>
              </a:rPr>
              <a:t> “K</a:t>
            </a:r>
            <a:r>
              <a:rPr lang="ru-RU" sz="3200" b="1" i="1" dirty="0" smtClean="0">
                <a:solidFill>
                  <a:srgbClr val="003F5A"/>
                </a:solidFill>
                <a:latin typeface="+mj-lt"/>
                <a:cs typeface="Arial Unicode MS" charset="0"/>
              </a:rPr>
              <a:t>ольцевая</a:t>
            </a:r>
            <a:r>
              <a:rPr lang="ru-RU" sz="3200" b="1" i="1" dirty="0" smtClean="0">
                <a:solidFill>
                  <a:srgbClr val="003F5A"/>
                </a:solidFill>
                <a:latin typeface="+mj-lt"/>
                <a:cs typeface="Arial Unicode MS" charset="0"/>
              </a:rPr>
              <a:t> дорога вокруг Киева</a:t>
            </a:r>
            <a:r>
              <a:rPr lang="en-US" sz="3200" b="1" i="1" dirty="0" smtClean="0">
                <a:solidFill>
                  <a:srgbClr val="003F5A"/>
                </a:solidFill>
                <a:latin typeface="+mj-lt"/>
                <a:cs typeface="Arial Unicode MS" charset="0"/>
              </a:rPr>
              <a:t>”</a:t>
            </a:r>
            <a:endParaRPr lang="ru-RU" sz="2600" dirty="0"/>
          </a:p>
        </p:txBody>
      </p:sp>
      <p:graphicFrame>
        <p:nvGraphicFramePr>
          <p:cNvPr id="14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42694054"/>
              </p:ext>
            </p:extLst>
          </p:nvPr>
        </p:nvGraphicFramePr>
        <p:xfrm>
          <a:off x="3179792" y="4895582"/>
          <a:ext cx="5400600" cy="1135047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864096"/>
                <a:gridCol w="864096"/>
                <a:gridCol w="864096"/>
                <a:gridCol w="864096"/>
                <a:gridCol w="864096"/>
                <a:gridCol w="1080120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1200" b="1" noProof="0" dirty="0" smtClean="0">
                          <a:latin typeface="+mn-lt"/>
                        </a:rPr>
                        <a:t>Концепция</a:t>
                      </a:r>
                      <a:endParaRPr lang="uk-UA" sz="1200" b="1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noProof="0" dirty="0" smtClean="0">
                          <a:latin typeface="+mn-lt"/>
                        </a:rPr>
                        <a:t>ТЭО</a:t>
                      </a:r>
                      <a:endParaRPr lang="uk-UA" sz="1200" b="1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noProof="0" dirty="0" smtClean="0">
                          <a:latin typeface="+mn-lt"/>
                        </a:rPr>
                        <a:t>Утверждение</a:t>
                      </a:r>
                      <a:endParaRPr lang="uk-UA" sz="1200" b="1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noProof="0" dirty="0" smtClean="0"/>
                        <a:t>Поиск</a:t>
                      </a:r>
                      <a:r>
                        <a:rPr lang="ru-RU" sz="1200" b="1" baseline="0" noProof="0" dirty="0" smtClean="0"/>
                        <a:t> инвесторов</a:t>
                      </a:r>
                      <a:endParaRPr lang="uk-UA" sz="1200" b="1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noProof="0" dirty="0" smtClean="0">
                          <a:latin typeface="+mn-lt"/>
                        </a:rPr>
                        <a:t>Исполнение</a:t>
                      </a:r>
                      <a:endParaRPr lang="uk-UA" sz="1200" b="1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noProof="0" dirty="0" smtClean="0">
                          <a:latin typeface="+mn-lt"/>
                        </a:rPr>
                        <a:t>Реализация</a:t>
                      </a:r>
                      <a:endParaRPr lang="uk-UA" sz="1200" b="1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</a:tr>
              <a:tr h="486975">
                <a:tc>
                  <a:txBody>
                    <a:bodyPr/>
                    <a:lstStyle/>
                    <a:p>
                      <a:endParaRPr lang="uk-UA" sz="1400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endParaRPr lang="uk-UA" sz="1400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endParaRPr lang="uk-UA" sz="1400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endParaRPr lang="uk-UA" sz="1400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endParaRPr lang="uk-UA" sz="1400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  <a:tc>
                  <a:txBody>
                    <a:bodyPr/>
                    <a:lstStyle/>
                    <a:p>
                      <a:endParaRPr lang="uk-UA" sz="1400" noProof="0" dirty="0">
                        <a:latin typeface="+mn-lt"/>
                      </a:endParaRPr>
                    </a:p>
                  </a:txBody>
                  <a:tcPr marL="11723" marR="11723" marT="12700" marB="0" anchor="ctr"/>
                </a:tc>
              </a:tr>
            </a:tbl>
          </a:graphicData>
        </a:graphic>
      </p:graphicFrame>
      <p:sp>
        <p:nvSpPr>
          <p:cNvPr id="15" name="Нашивка 52"/>
          <p:cNvSpPr/>
          <p:nvPr/>
        </p:nvSpPr>
        <p:spPr>
          <a:xfrm>
            <a:off x="3323808" y="5687670"/>
            <a:ext cx="575892" cy="244240"/>
          </a:xfrm>
          <a:prstGeom prst="chevron">
            <a:avLst/>
          </a:prstGeom>
          <a:solidFill>
            <a:srgbClr val="3366FF"/>
          </a:solidFill>
          <a:ln w="19050">
            <a:solidFill>
              <a:schemeClr val="tx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Нашивка 50"/>
          <p:cNvSpPr/>
          <p:nvPr/>
        </p:nvSpPr>
        <p:spPr>
          <a:xfrm>
            <a:off x="4187904" y="5687670"/>
            <a:ext cx="575892" cy="244240"/>
          </a:xfrm>
          <a:prstGeom prst="chevron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Нашивка 47"/>
          <p:cNvSpPr/>
          <p:nvPr/>
        </p:nvSpPr>
        <p:spPr>
          <a:xfrm>
            <a:off x="5916096" y="5687670"/>
            <a:ext cx="575892" cy="244240"/>
          </a:xfrm>
          <a:prstGeom prst="chevron">
            <a:avLst/>
          </a:prstGeom>
          <a:solidFill>
            <a:srgbClr val="FFE86D"/>
          </a:solidFill>
          <a:ln w="19050">
            <a:solidFill>
              <a:schemeClr val="tx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Нашивка 48"/>
          <p:cNvSpPr/>
          <p:nvPr/>
        </p:nvSpPr>
        <p:spPr>
          <a:xfrm>
            <a:off x="7716296" y="5687670"/>
            <a:ext cx="575892" cy="244240"/>
          </a:xfrm>
          <a:prstGeom prst="chevron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Нашивка 52"/>
          <p:cNvSpPr/>
          <p:nvPr/>
        </p:nvSpPr>
        <p:spPr>
          <a:xfrm>
            <a:off x="4115896" y="6191726"/>
            <a:ext cx="534040" cy="226490"/>
          </a:xfrm>
          <a:prstGeom prst="chevron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Нашивка 48"/>
          <p:cNvSpPr/>
          <p:nvPr/>
        </p:nvSpPr>
        <p:spPr>
          <a:xfrm>
            <a:off x="6276136" y="6191726"/>
            <a:ext cx="534040" cy="226490"/>
          </a:xfrm>
          <a:prstGeom prst="chevron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Прямоугольник 5"/>
          <p:cNvSpPr/>
          <p:nvPr/>
        </p:nvSpPr>
        <p:spPr>
          <a:xfrm>
            <a:off x="6557918" y="6191726"/>
            <a:ext cx="195277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ea typeface="+mj-ea"/>
                <a:cs typeface="+mj-cs"/>
              </a:rPr>
              <a:t>Запланированные этапы</a:t>
            </a:r>
          </a:p>
          <a:p>
            <a:pPr algn="ctr"/>
            <a:endParaRPr lang="ru-RU" sz="1100" b="1" dirty="0">
              <a:solidFill>
                <a:schemeClr val="tx1"/>
              </a:solidFill>
              <a:ea typeface="+mj-ea"/>
              <a:cs typeface="+mj-cs"/>
            </a:endParaRPr>
          </a:p>
        </p:txBody>
      </p:sp>
      <p:sp>
        <p:nvSpPr>
          <p:cNvPr id="24" name="Прямоугольник 5"/>
          <p:cNvSpPr/>
          <p:nvPr/>
        </p:nvSpPr>
        <p:spPr>
          <a:xfrm>
            <a:off x="4573334" y="6191726"/>
            <a:ext cx="163698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ea typeface="+mj-ea"/>
                <a:cs typeface="+mj-cs"/>
              </a:rPr>
              <a:t>Завершенные этапы</a:t>
            </a:r>
            <a:endParaRPr lang="ru-RU" sz="1100" b="1" dirty="0">
              <a:solidFill>
                <a:schemeClr val="tx1"/>
              </a:solidFill>
              <a:ea typeface="+mj-ea"/>
              <a:cs typeface="+mj-cs"/>
            </a:endParaRPr>
          </a:p>
        </p:txBody>
      </p:sp>
      <p:sp>
        <p:nvSpPr>
          <p:cNvPr id="26" name="Нашивка 48"/>
          <p:cNvSpPr/>
          <p:nvPr/>
        </p:nvSpPr>
        <p:spPr>
          <a:xfrm>
            <a:off x="5076056" y="5687670"/>
            <a:ext cx="575892" cy="244240"/>
          </a:xfrm>
          <a:prstGeom prst="chevron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9" name="Нашивка 48"/>
          <p:cNvSpPr/>
          <p:nvPr/>
        </p:nvSpPr>
        <p:spPr>
          <a:xfrm>
            <a:off x="6804248" y="5687670"/>
            <a:ext cx="575892" cy="244240"/>
          </a:xfrm>
          <a:prstGeom prst="chevron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8" name="Text Box 1"/>
          <p:cNvSpPr txBox="1">
            <a:spLocks noChangeArrowheads="1"/>
          </p:cNvSpPr>
          <p:nvPr/>
        </p:nvSpPr>
        <p:spPr bwMode="auto">
          <a:xfrm>
            <a:off x="4788024" y="836712"/>
            <a:ext cx="2664296" cy="194421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just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000" b="1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Локализация</a:t>
            </a:r>
            <a:r>
              <a:rPr lang="en-US" sz="2000" b="1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261938" indent="-261938">
              <a:spcBef>
                <a:spcPts val="550"/>
              </a:spcBef>
              <a:buClr>
                <a:srgbClr val="F79646"/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0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Киев</a:t>
            </a:r>
            <a:endParaRPr lang="en-US" sz="2000" dirty="0" smtClean="0">
              <a:solidFill>
                <a:srgbClr val="003F5A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5"/>
          <p:cNvSpPr/>
          <p:nvPr/>
        </p:nvSpPr>
        <p:spPr>
          <a:xfrm>
            <a:off x="5035336" y="4365104"/>
            <a:ext cx="3801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003F5A"/>
                </a:solidFill>
                <a:latin typeface="Myriad Pro" pitchFamily="34" charset="0"/>
                <a:ea typeface="+mj-ea"/>
                <a:cs typeface="+mj-cs"/>
              </a:rPr>
              <a:t>Состояние реализации проекта</a:t>
            </a:r>
            <a:endParaRPr lang="ru-RU" b="1" dirty="0">
              <a:solidFill>
                <a:srgbClr val="003F5A"/>
              </a:solidFill>
              <a:latin typeface="Myriad Pro" pitchFamily="34" charset="0"/>
              <a:ea typeface="+mj-ea"/>
              <a:cs typeface="+mj-cs"/>
            </a:endParaRPr>
          </a:p>
        </p:txBody>
      </p:sp>
      <p:pic>
        <p:nvPicPr>
          <p:cNvPr id="22" name="Picture 2" descr="C:\Users\Yar_Zen\Desktop\R_0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8124" y="116632"/>
            <a:ext cx="1079500" cy="1079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 bwMode="auto">
          <a:xfrm>
            <a:off x="1187624" y="3501008"/>
            <a:ext cx="3528392" cy="2232248"/>
          </a:xfrm>
          <a:prstGeom prst="roundRect">
            <a:avLst/>
          </a:prstGeom>
          <a:solidFill>
            <a:srgbClr val="003F5A">
              <a:alpha val="15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0"/>
            <a:ext cx="842968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41313" algn="just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uk-UA" dirty="0" smtClean="0">
              <a:solidFill>
                <a:srgbClr val="003F5A"/>
              </a:solidFill>
              <a:cs typeface="Arial Unicode MS" charset="0"/>
            </a:endParaRPr>
          </a:p>
          <a:p>
            <a:pPr marL="341313" indent="-341313" algn="just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uk-UA" dirty="0" smtClean="0">
              <a:solidFill>
                <a:srgbClr val="003F5A"/>
              </a:solidFill>
              <a:cs typeface="Arial Unicode MS" charset="0"/>
            </a:endParaRPr>
          </a:p>
          <a:p>
            <a:pPr marL="341313" indent="-341313" algn="just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uk-UA" dirty="0" smtClean="0">
              <a:solidFill>
                <a:srgbClr val="003F5A"/>
              </a:solidFill>
              <a:cs typeface="Arial Unicode MS" charset="0"/>
            </a:endParaRPr>
          </a:p>
          <a:p>
            <a:endParaRPr lang="ru-RU" dirty="0"/>
          </a:p>
        </p:txBody>
      </p:sp>
      <p:pic>
        <p:nvPicPr>
          <p:cNvPr id="6" name="Picture 2" descr="G:\NP\LOGO IU&amp;NP\____logo_eng_IU_N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9" y="5517232"/>
            <a:ext cx="2984270" cy="1080269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67544" y="107921"/>
            <a:ext cx="8286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41313" algn="ctr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b="1" i="1" dirty="0" smtClean="0">
                <a:solidFill>
                  <a:srgbClr val="003F5A"/>
                </a:solidFill>
                <a:latin typeface="+mj-lt"/>
                <a:cs typeface="Arial Unicode MS" charset="0"/>
              </a:rPr>
              <a:t>Национальный проект</a:t>
            </a:r>
            <a:r>
              <a:rPr lang="en-US" sz="3200" b="1" i="1" dirty="0" smtClean="0">
                <a:solidFill>
                  <a:srgbClr val="003F5A"/>
                </a:solidFill>
                <a:latin typeface="+mj-lt"/>
                <a:cs typeface="Arial Unicode MS" charset="0"/>
              </a:rPr>
              <a:t> “Te</a:t>
            </a:r>
            <a:r>
              <a:rPr lang="ru-RU" sz="3200" b="1" i="1" dirty="0" smtClean="0">
                <a:solidFill>
                  <a:srgbClr val="003F5A"/>
                </a:solidFill>
                <a:latin typeface="+mj-lt"/>
                <a:cs typeface="Arial Unicode MS" charset="0"/>
              </a:rPr>
              <a:t>хнополис</a:t>
            </a:r>
            <a:r>
              <a:rPr lang="en-US" sz="3200" b="1" i="1" dirty="0" smtClean="0">
                <a:solidFill>
                  <a:srgbClr val="003F5A"/>
                </a:solidFill>
                <a:latin typeface="+mj-lt"/>
                <a:cs typeface="Arial Unicode MS" charset="0"/>
              </a:rPr>
              <a:t>”</a:t>
            </a:r>
            <a:endParaRPr lang="ru-RU" sz="2600" dirty="0"/>
          </a:p>
        </p:txBody>
      </p:sp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1403648" y="908720"/>
            <a:ext cx="3384376" cy="451486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600" b="1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Ключевые факты</a:t>
            </a:r>
            <a:r>
              <a:rPr lang="en-US" sz="16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341313" indent="-341313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Земельный участок</a:t>
            </a:r>
            <a:r>
              <a:rPr lang="en-US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: 147 </a:t>
            </a:r>
            <a:r>
              <a:rPr lang="ru-RU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Га</a:t>
            </a:r>
            <a:endParaRPr lang="en-US" sz="1400" dirty="0" smtClean="0">
              <a:solidFill>
                <a:srgbClr val="003F5A"/>
              </a:solidFill>
              <a:latin typeface="Arial" pitchFamily="34" charset="0"/>
              <a:cs typeface="Arial" pitchFamily="34" charset="0"/>
            </a:endParaRPr>
          </a:p>
          <a:p>
            <a:pPr marL="341313" indent="-341313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Зеленый участок</a:t>
            </a:r>
            <a:r>
              <a:rPr lang="en-US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: 21 </a:t>
            </a:r>
            <a:r>
              <a:rPr lang="ru-RU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Га</a:t>
            </a:r>
            <a:endParaRPr lang="en-US" sz="1400" dirty="0" smtClean="0">
              <a:solidFill>
                <a:srgbClr val="003F5A"/>
              </a:solidFill>
              <a:latin typeface="Arial" pitchFamily="34" charset="0"/>
              <a:cs typeface="Arial" pitchFamily="34" charset="0"/>
            </a:endParaRPr>
          </a:p>
          <a:p>
            <a:pPr marL="341313" indent="-341313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Ближайшая ж/</a:t>
            </a:r>
            <a:r>
              <a:rPr lang="ru-RU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д</a:t>
            </a:r>
            <a:r>
              <a:rPr lang="ru-RU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 станция</a:t>
            </a:r>
            <a:r>
              <a:rPr lang="en-US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: 1.5</a:t>
            </a:r>
            <a:r>
              <a:rPr lang="ru-RU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км.</a:t>
            </a:r>
            <a:endParaRPr lang="en-US" sz="1400" dirty="0" smtClean="0">
              <a:solidFill>
                <a:srgbClr val="003F5A"/>
              </a:solidFill>
              <a:latin typeface="Arial" pitchFamily="34" charset="0"/>
              <a:cs typeface="Arial" pitchFamily="34" charset="0"/>
            </a:endParaRPr>
          </a:p>
          <a:p>
            <a:pPr marL="341313" indent="-341313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ru-RU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иевская</a:t>
            </a:r>
            <a:r>
              <a:rPr lang="ru-RU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 кольцевая дорога </a:t>
            </a:r>
            <a:r>
              <a:rPr lang="en-US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: 2.5 </a:t>
            </a:r>
            <a:r>
              <a:rPr lang="ru-RU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км.</a:t>
            </a:r>
            <a:endParaRPr lang="en-US" sz="1400" dirty="0" smtClean="0">
              <a:solidFill>
                <a:srgbClr val="003F5A"/>
              </a:solidFill>
              <a:latin typeface="Arial" pitchFamily="34" charset="0"/>
              <a:cs typeface="Arial" pitchFamily="34" charset="0"/>
            </a:endParaRPr>
          </a:p>
          <a:p>
            <a:pPr marL="341313" indent="-341313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ru-RU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иевский</a:t>
            </a:r>
            <a:r>
              <a:rPr lang="ru-RU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 метрополитен</a:t>
            </a:r>
            <a:r>
              <a:rPr lang="en-US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: 7.5 </a:t>
            </a:r>
            <a:r>
              <a:rPr lang="ru-RU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км.</a:t>
            </a:r>
            <a:endParaRPr lang="en-US" sz="1400" dirty="0" smtClean="0">
              <a:solidFill>
                <a:srgbClr val="003F5A"/>
              </a:solidFill>
              <a:latin typeface="Arial" pitchFamily="34" charset="0"/>
              <a:cs typeface="Arial" pitchFamily="34" charset="0"/>
            </a:endParaRPr>
          </a:p>
          <a:p>
            <a:pPr marL="341313" indent="-341313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Городской центр</a:t>
            </a:r>
            <a:r>
              <a:rPr lang="en-US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: 17 </a:t>
            </a:r>
            <a:r>
              <a:rPr lang="ru-RU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км.</a:t>
            </a:r>
            <a:endParaRPr lang="en-US" sz="1400" dirty="0" smtClean="0">
              <a:solidFill>
                <a:srgbClr val="003F5A"/>
              </a:solidFill>
              <a:latin typeface="Arial" pitchFamily="34" charset="0"/>
              <a:cs typeface="Arial" pitchFamily="34" charset="0"/>
            </a:endParaRPr>
          </a:p>
          <a:p>
            <a:pPr marL="341313" indent="-341313">
              <a:spcBef>
                <a:spcPts val="550"/>
              </a:spcBef>
              <a:buClr>
                <a:srgbClr val="F79646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ru-RU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эропорт</a:t>
            </a:r>
            <a:r>
              <a:rPr lang="en-US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: 20 </a:t>
            </a:r>
            <a:r>
              <a:rPr lang="ru-RU" sz="1400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км.</a:t>
            </a:r>
            <a:endParaRPr lang="en-US" sz="1400" dirty="0" smtClean="0">
              <a:solidFill>
                <a:srgbClr val="003F5A"/>
              </a:solidFill>
              <a:latin typeface="Arial" pitchFamily="34" charset="0"/>
              <a:cs typeface="Arial" pitchFamily="34" charset="0"/>
            </a:endParaRPr>
          </a:p>
          <a:p>
            <a:pPr marL="341313" indent="-341313">
              <a:lnSpc>
                <a:spcPct val="150000"/>
              </a:lnSpc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400" b="1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Сумма инвестиций:</a:t>
            </a:r>
          </a:p>
          <a:p>
            <a:pPr marL="341313" indent="-341313">
              <a:lnSpc>
                <a:spcPct val="150000"/>
              </a:lnSpc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400" b="1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Около $ 780 млн.</a:t>
            </a:r>
          </a:p>
          <a:p>
            <a:pPr marL="341313" indent="-341313">
              <a:lnSpc>
                <a:spcPct val="150000"/>
              </a:lnSpc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400" b="1" dirty="0" smtClean="0">
                <a:solidFill>
                  <a:srgbClr val="003F5A"/>
                </a:solidFill>
                <a:latin typeface="Arial" pitchFamily="34" charset="0"/>
                <a:cs typeface="Arial" pitchFamily="34" charset="0"/>
              </a:rPr>
              <a:t>Разработка проекта означает строительство современных зданий общей площадью около 950000 м2.</a:t>
            </a:r>
            <a:endParaRPr lang="en-US" sz="1400" dirty="0" smtClean="0">
              <a:solidFill>
                <a:srgbClr val="003F5A"/>
              </a:solidFill>
              <a:latin typeface="Arial" pitchFamily="34" charset="0"/>
              <a:cs typeface="Arial" pitchFamily="34" charset="0"/>
            </a:endParaRPr>
          </a:p>
          <a:p>
            <a:pPr marL="341313" indent="-341313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 smtClean="0">
              <a:solidFill>
                <a:srgbClr val="003F5A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6021288"/>
            <a:ext cx="252028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1"/>
          <p:cNvSpPr txBox="1">
            <a:spLocks noChangeArrowheads="1"/>
          </p:cNvSpPr>
          <p:nvPr/>
        </p:nvSpPr>
        <p:spPr bwMode="auto">
          <a:xfrm>
            <a:off x="4716016" y="908720"/>
            <a:ext cx="4143974" cy="451486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just">
              <a:spcBef>
                <a:spcPts val="550"/>
              </a:spcBef>
              <a:buClr>
                <a:srgbClr val="F7964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 smtClean="0">
              <a:solidFill>
                <a:srgbClr val="003F5A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 descr="C:\Users\Yar_Zen\Desktop\TEX_0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08520" y="-243408"/>
            <a:ext cx="1536700" cy="1493837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5076056" y="908720"/>
            <a:ext cx="3312368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chemeClr val="tx1"/>
                </a:solidFill>
              </a:rPr>
              <a:t>Компоненты проекта:</a:t>
            </a:r>
          </a:p>
          <a:p>
            <a:r>
              <a:rPr lang="ru-RU" sz="1400" dirty="0" smtClean="0">
                <a:solidFill>
                  <a:schemeClr val="tx1"/>
                </a:solidFill>
              </a:rPr>
              <a:t>- </a:t>
            </a:r>
            <a:r>
              <a:rPr lang="ru-RU" sz="1400" dirty="0" smtClean="0">
                <a:solidFill>
                  <a:schemeClr val="tx1"/>
                </a:solidFill>
              </a:rPr>
              <a:t>Бизнес-центры</a:t>
            </a:r>
            <a:r>
              <a:rPr lang="ru-RU" sz="1400" dirty="0" smtClean="0">
                <a:solidFill>
                  <a:schemeClr val="tx1"/>
                </a:solidFill>
              </a:rPr>
              <a:t>: 225,000 m2</a:t>
            </a:r>
          </a:p>
          <a:p>
            <a:r>
              <a:rPr lang="ru-RU" sz="1400" dirty="0" smtClean="0">
                <a:solidFill>
                  <a:schemeClr val="tx1"/>
                </a:solidFill>
              </a:rPr>
              <a:t>- </a:t>
            </a:r>
            <a:r>
              <a:rPr lang="ru-RU" sz="1400" dirty="0" smtClean="0">
                <a:solidFill>
                  <a:schemeClr val="tx1"/>
                </a:solidFill>
              </a:rPr>
              <a:t>Научно-исследовательный</a:t>
            </a:r>
            <a:r>
              <a:rPr lang="ru-RU" sz="1400" dirty="0" smtClean="0">
                <a:solidFill>
                  <a:schemeClr val="tx1"/>
                </a:solidFill>
              </a:rPr>
              <a:t> центр и специализированный университет: 25,000 м2</a:t>
            </a:r>
          </a:p>
          <a:p>
            <a:r>
              <a:rPr lang="ru-RU" sz="1400" dirty="0" smtClean="0">
                <a:solidFill>
                  <a:schemeClr val="tx1"/>
                </a:solidFill>
              </a:rPr>
              <a:t>- Высокотехнологические производства: 75,000 m2</a:t>
            </a:r>
          </a:p>
          <a:p>
            <a:r>
              <a:rPr lang="ru-RU" sz="1400" dirty="0" smtClean="0">
                <a:solidFill>
                  <a:schemeClr val="tx1"/>
                </a:solidFill>
              </a:rPr>
              <a:t>- Отель с конференц-залами: 12.000 м2</a:t>
            </a:r>
          </a:p>
          <a:p>
            <a:r>
              <a:rPr lang="ru-RU" sz="1400" dirty="0" smtClean="0">
                <a:solidFill>
                  <a:schemeClr val="tx1"/>
                </a:solidFill>
              </a:rPr>
              <a:t>- Квартиры и другое жилье: 230.000 м2</a:t>
            </a:r>
          </a:p>
          <a:p>
            <a:r>
              <a:rPr lang="ru-RU" sz="1400" dirty="0" smtClean="0">
                <a:solidFill>
                  <a:schemeClr val="tx1"/>
                </a:solidFill>
              </a:rPr>
              <a:t>- Средние школы и детские сады: 15.000 м2</a:t>
            </a:r>
          </a:p>
          <a:p>
            <a:r>
              <a:rPr lang="ru-RU" sz="1400" dirty="0" smtClean="0">
                <a:solidFill>
                  <a:schemeClr val="tx1"/>
                </a:solidFill>
              </a:rPr>
              <a:t>- Торгово-развлекательный комплекс: 15000 м2</a:t>
            </a:r>
          </a:p>
          <a:p>
            <a:r>
              <a:rPr lang="ru-RU" sz="1400" dirty="0" smtClean="0">
                <a:solidFill>
                  <a:schemeClr val="tx1"/>
                </a:solidFill>
              </a:rPr>
              <a:t>- Фитнес-центр с бассейном: 3000 м2</a:t>
            </a:r>
          </a:p>
          <a:p>
            <a:r>
              <a:rPr lang="ru-RU" sz="1400" dirty="0" smtClean="0">
                <a:solidFill>
                  <a:schemeClr val="tx1"/>
                </a:solidFill>
              </a:rPr>
              <a:t>- Автостоянки (12.500 мест)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"/>
        <a:cs typeface="Arial Unicode MS"/>
      </a:majorFont>
      <a:minorFont>
        <a:latin typeface="Calibri"/>
        <a:ea typeface=""/>
        <a:cs typeface="Arial Unicode M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6087</TotalTime>
  <Words>895</Words>
  <Application>Microsoft Office PowerPoint</Application>
  <PresentationFormat>Экран (4:3)</PresentationFormat>
  <Paragraphs>272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Что такое Национальный проект?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Oz</dc:creator>
  <cp:lastModifiedBy>usr-nbk00010</cp:lastModifiedBy>
  <cp:revision>476</cp:revision>
  <cp:lastPrinted>1601-01-01T00:00:00Z</cp:lastPrinted>
  <dcterms:created xsi:type="dcterms:W3CDTF">2012-06-12T06:26:31Z</dcterms:created>
  <dcterms:modified xsi:type="dcterms:W3CDTF">2012-10-01T11:02:48Z</dcterms:modified>
</cp:coreProperties>
</file>